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Tahoma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ix4FOLyYbSS56jmW37ZE6H4QuD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B30BA42-4137-49CC-A04F-DBC27AA970B5}">
  <a:tblStyle styleId="{BB30BA42-4137-49CC-A04F-DBC27AA970B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Tahom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2:notes"/>
          <p:cNvSpPr/>
          <p:nvPr>
            <p:ph idx="2" type="sldImg"/>
          </p:nvPr>
        </p:nvSpPr>
        <p:spPr>
          <a:xfrm>
            <a:off x="1147763" y="687388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22:notes"/>
          <p:cNvSpPr txBox="1"/>
          <p:nvPr>
            <p:ph idx="1" type="body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  <a:noFill/>
          <a:ln>
            <a:noFill/>
          </a:ln>
        </p:spPr>
        <p:txBody>
          <a:bodyPr anchorCtr="0" anchor="t" bIns="44850" lIns="89700" spcFirstLastPara="1" rIns="89700" wrap="square" tIns="448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a90e8a182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8a90e8a18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:notes"/>
          <p:cNvSpPr txBox="1"/>
          <p:nvPr>
            <p:ph idx="1" type="body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Effective teachers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Make goals, objectives, &amp; expectations explicit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Make instructional content explicit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Check for student understanding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Guide students in initial practice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Provide systematic feedback reinforcement and corrections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Monitor and provide instruction for functional independent work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Provide practice until fluent plan cumulative review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Make the structure of lesson presentation explicit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1" sz="3200">
              <a:latin typeface="Times"/>
              <a:ea typeface="Times"/>
              <a:cs typeface="Times"/>
              <a:sym typeface="Time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Demonstrate the difference between explicit and implicit with dance instructions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The electric slide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Starting with the right foot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Three steps right-tap left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Three steps left-tap right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Three steps back tap right foot lead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Lean tap front (left)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Lean tap back (tight)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Three step – up, back, up, kick, quarter turn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"/>
              <a:buChar char="•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Start again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US" sz="3200"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1" sz="3200">
              <a:latin typeface="Times"/>
              <a:ea typeface="Times"/>
              <a:cs typeface="Times"/>
              <a:sym typeface="Times"/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1" sz="3200">
              <a:latin typeface="Times"/>
              <a:ea typeface="Times"/>
              <a:cs typeface="Times"/>
              <a:sym typeface="Time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0" name="Google Shape;13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/>
          <p:nvPr>
            <p:ph type="title"/>
          </p:nvPr>
        </p:nvSpPr>
        <p:spPr>
          <a:xfrm>
            <a:off x="402336" y="457200"/>
            <a:ext cx="115824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hyperlink" Target="http://www.capabilitiesforlife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78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"/>
          <p:cNvSpPr txBox="1"/>
          <p:nvPr>
            <p:ph type="ctrTitle"/>
          </p:nvPr>
        </p:nvSpPr>
        <p:spPr>
          <a:xfrm>
            <a:off x="1848465" y="3429000"/>
            <a:ext cx="8495070" cy="17844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5400">
                <a:solidFill>
                  <a:srgbClr val="FFFFFF"/>
                </a:solidFill>
              </a:rPr>
              <a:t>Capabilities for Life</a:t>
            </a:r>
            <a:br>
              <a:rPr lang="en-US" sz="5400">
                <a:solidFill>
                  <a:srgbClr val="FFFFFF"/>
                </a:solidFill>
              </a:rPr>
            </a:br>
            <a:r>
              <a:rPr lang="en-US" sz="5400">
                <a:solidFill>
                  <a:srgbClr val="FFFFFF"/>
                </a:solidFill>
              </a:rPr>
              <a:t>Prompt to Independence</a:t>
            </a:r>
            <a:endParaRPr sz="5400"/>
          </a:p>
        </p:txBody>
      </p:sp>
      <p:sp>
        <p:nvSpPr>
          <p:cNvPr id="82" name="Google Shape;82;p1"/>
          <p:cNvSpPr txBox="1"/>
          <p:nvPr>
            <p:ph idx="1" type="subTitle"/>
          </p:nvPr>
        </p:nvSpPr>
        <p:spPr>
          <a:xfrm>
            <a:off x="1848465" y="5258851"/>
            <a:ext cx="8495070" cy="904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</a:rPr>
              <a:t>July 6, 2020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</a:rPr>
              <a:t>Becky Chadwick, Josie Brunner &amp; Stacey Breiner</a:t>
            </a:r>
            <a:endParaRPr/>
          </a:p>
        </p:txBody>
      </p:sp>
      <p:sp>
        <p:nvSpPr>
          <p:cNvPr id="83" name="Google Shape;83;p1"/>
          <p:cNvSpPr/>
          <p:nvPr/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F84E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food&#10;&#10;Description automatically generated" id="84" name="Google Shape;84;p1"/>
          <p:cNvPicPr preferRelativeResize="0"/>
          <p:nvPr/>
        </p:nvPicPr>
        <p:blipFill rotWithShape="1">
          <a:blip r:embed="rId3">
            <a:alphaModFix/>
          </a:blip>
          <a:srcRect b="1" l="32966" r="8035" t="0"/>
          <a:stretch/>
        </p:blipFill>
        <p:spPr>
          <a:xfrm>
            <a:off x="5508267" y="1447648"/>
            <a:ext cx="1175465" cy="117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2286001" y="304800"/>
            <a:ext cx="7204075" cy="487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959"/>
              <a:t>Explicit Instruction Model</a:t>
            </a:r>
            <a:br>
              <a:rPr lang="en-US" sz="3959"/>
            </a:br>
            <a:r>
              <a:rPr lang="en-US" sz="3959"/>
              <a:t>Controlled Practice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2057400" y="144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 do!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model/demonstration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We Do!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high guided practice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low guided practice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You Do!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independent practice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:\Documents and Settings\Carol Good\Application Data\Microsoft\Media Catalog\Downloaded Clips\cl30\j0120961.wmf" id="153" name="Google Shape;1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3471864"/>
            <a:ext cx="3352800" cy="3157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154" name="Google Shape;154;p2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Prompting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838200" y="1901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600"/>
              <a:t>What is a prompt?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600"/>
              <a:t>Why do we prompt?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600"/>
              <a:t>How do we prompt?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600"/>
              <a:t>What are the biggest mistakes we make with prompting?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600"/>
          </a:p>
        </p:txBody>
      </p:sp>
      <p:pic>
        <p:nvPicPr>
          <p:cNvPr descr="C:\Documents and Settings\rebcha\Local Settings\Temporary Internet Files\Content.IE5\CP3S2LN1\MC900104746[1].wmf"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4800" y="1371600"/>
            <a:ext cx="1823314" cy="1695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162" name="Google Shape;162;p2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Prompting procedures include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Any help given to learners that assist them in using a specific skill.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These procedures are often used in conjunction with other evidence-based practices including time delay, errorless learning, and reinforcement.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Prompting procedures are integral to learning and are generally given by an adult or peer before or as a learner attempts to use a skill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2133600" y="6172201"/>
            <a:ext cx="8229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http://autismpdc.fpg.unc.edu/content/prompting</a:t>
            </a:r>
            <a:endParaRPr/>
          </a:p>
        </p:txBody>
      </p:sp>
      <p:pic>
        <p:nvPicPr>
          <p:cNvPr descr="A picture containing food&#10;&#10;Description automatically generated" id="170" name="Google Shape;170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838200" y="1978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 Prompts are generally given by an adult or peer </a:t>
            </a:r>
            <a:r>
              <a:rPr i="1" lang="en-US"/>
              <a:t>before or as a learner attempts to use a skill.</a:t>
            </a:r>
            <a:endParaRPr/>
          </a:p>
        </p:txBody>
      </p:sp>
      <p:pic>
        <p:nvPicPr>
          <p:cNvPr descr="C:\Documents and Settings\rebcha\Local Settings\Temporary Internet Files\Content.IE5\L202L3BT\MC900198216[1].wmf" id="177" name="Google Shape;1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8601" y="3657601"/>
            <a:ext cx="1683945" cy="2536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178" name="Google Shape;178;p2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Hand over Hand:</a:t>
            </a:r>
            <a:endParaRPr/>
          </a:p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1828800" y="1219201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This is the most invasive of the prompts, and is often only required for the students who are most physically disabled and intellectually disabled.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 teacher actually places his or her hand over the student's hand.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It works well with young students on the autism spectrum, older students with unfamiliar tasks like sweeping, and even younger students with immature and undeveloped fine motor skills.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Hand over hand can be faded by lightening your touch to a simple touch on the back of a hand or arm to guide the student though the task.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C:\Documents and Settings\rebcha\Local Settings\Temporary Internet Files\Content.IE5\2TRFVP27\MP900448490[1].jpg" id="185" name="Google Shape;18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152400"/>
            <a:ext cx="762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186" name="Google Shape;186;p2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Physical Prompts:</a:t>
            </a:r>
            <a:endParaRPr/>
          </a:p>
        </p:txBody>
      </p:sp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Hand over hand is a physical prompt, but physical prompts can include tapping the back of a hand, holding an elbow, or even pointing.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Physical prompts may be accompanied by verbal prompts. As the verbal prompts stay in place, the teacher fades the physical prompt.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C:\Documents and Settings\rebcha\Local Settings\Temporary Internet Files\Content.IE5\CP3S2LN1\MP900407360[1].jpg" id="193" name="Google Shape;19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4724400"/>
            <a:ext cx="2857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194" name="Google Shape;194;p2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Verbal Prompts:</a:t>
            </a:r>
            <a:endParaRPr/>
          </a:p>
        </p:txBody>
      </p:sp>
      <p:sp>
        <p:nvSpPr>
          <p:cNvPr id="200" name="Google Shape;200;p28"/>
          <p:cNvSpPr txBox="1"/>
          <p:nvPr>
            <p:ph idx="1" type="body"/>
          </p:nvPr>
        </p:nvSpPr>
        <p:spPr>
          <a:xfrm>
            <a:off x="1828800" y="1676401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/>
              <a:t>These are the most familiar prompts.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/>
              <a:t>We tell the student what to do: sometimes step by step, sometimes with more detail.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/>
              <a:t>Of course, if we talk all the time, our prompts get ignored.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/>
              <a:t>You can also design verbal prompts to fade from most complete to least complete.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/>
              <a:t>Example: “Bradley, pick up the pencil. Bradley, put the point on the paper. Circle the correct answer. Good job, Bradley: Now, let’s do number 2. Find the correct answer, etc. . . .” Faded to: “Bradley, you have your pencil, your paper and we have done these before. Please circle each answer and put your pencil down when you are done.”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400"/>
          </a:p>
        </p:txBody>
      </p:sp>
      <p:pic>
        <p:nvPicPr>
          <p:cNvPr descr="C:\Documents and Settings\rebcha\Local Settings\Temporary Internet Files\Content.IE5\LYE5LAS0\MP900442843[1].jpg" id="201" name="Google Shape;20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152400"/>
            <a:ext cx="2846070" cy="190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202" name="Google Shape;202;p2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Gestural:</a:t>
            </a:r>
            <a:endParaRPr/>
          </a:p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These prompts should begin with a verbal prompt: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They are easy to fade and are the least invasive.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Be sure </a:t>
            </a:r>
            <a:r>
              <a:rPr b="1" lang="en-US"/>
              <a:t>you</a:t>
            </a:r>
            <a:r>
              <a:rPr lang="en-US"/>
              <a:t> don’t become so used to your verbal prompts that all you’re doing is talking for the sake of talking!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Shorten those prompts and trust the gesture, whether it’s pointing, tapping or even winking.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Be sure the student knows what you are requesting with the prompt.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C:\Documents and Settings\rebcha\Local Settings\Temporary Internet Files\Content.IE5\L202L3BT\MP900409045[1].jpg" id="209" name="Google Shape;20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0"/>
            <a:ext cx="2004440" cy="1601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210" name="Google Shape;210;p2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6" name="Google Shape;216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Gestural prompts are especially successful with kids with developmental or behavioral problems.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Example: Alex sometimes forgot and would drool. His teacher, would touch her chin with her forefinger and say “Alex swallow” to remind him to swallow: She was able to fade the verbal to a gestural prompt only, so all she had to do was move her hand a certain way, and Alex remembered to swallow.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700"/>
              <a:t>http://specialed.about.com/od/autismandaspergers/a/Prompts-That-Support-Instruction-And-Independence.htm</a:t>
            </a:r>
            <a:endParaRPr/>
          </a:p>
        </p:txBody>
      </p:sp>
      <p:pic>
        <p:nvPicPr>
          <p:cNvPr descr="C:\Documents and Settings\rebcha\Local Settings\Temporary Internet Files\Content.IE5\L202L3BT\MC900297541[1].wmf" id="217" name="Google Shape;21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1" y="1"/>
            <a:ext cx="1265225" cy="1465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218" name="Google Shape;218;p3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Let’s Look</a:t>
            </a:r>
            <a:endParaRPr/>
          </a:p>
        </p:txBody>
      </p:sp>
      <p:sp>
        <p:nvSpPr>
          <p:cNvPr id="224" name="Google Shape;224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There are a variety of prompt hierarchy’s.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Choose the right one for the student and the instructional method you are using!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Instructional method dictates what hierarchy to use.</a:t>
            </a:r>
            <a:endParaRPr/>
          </a:p>
        </p:txBody>
      </p:sp>
      <p:pic>
        <p:nvPicPr>
          <p:cNvPr descr="C:\Documents and Settings\rebcha\Local Settings\Temporary Internet Files\Content.IE5\CP3S2LN1\MP900430493[1].jpg" id="225" name="Google Shape;22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34400" y="43434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rebcha\Local Settings\Temporary Internet Files\Content.IE5\CP3S2LN1\MC900071179[1].wmf" id="226" name="Google Shape;22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1" y="4191000"/>
            <a:ext cx="2273929" cy="2454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rebcha\Local Settings\Temporary Internet Files\Content.IE5\2TRFVP27\MC900060327[1].wmf" id="227" name="Google Shape;22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4400" y="228600"/>
            <a:ext cx="1805026" cy="1281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rebcha\Local Settings\Temporary Internet Files\Content.IE5\2TRFVP27\MC900331679[1].wmf" id="228" name="Google Shape;22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29401" y="3886200"/>
            <a:ext cx="1561723" cy="1782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rebcha\Local Settings\Temporary Internet Files\Content.IE5\2TRFVP27\MC900383366[1].wmf" id="229" name="Google Shape;229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1" y="5105401"/>
            <a:ext cx="1816913" cy="1533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230" name="Google Shape;230;p31"/>
          <p:cNvPicPr preferRelativeResize="0"/>
          <p:nvPr>
            <p:ph idx="1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44875" y="365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Ultimate Transition Strategy</a:t>
            </a:r>
            <a:br>
              <a:rPr b="1" i="1" lang="en-US" u="sng"/>
            </a:br>
            <a:endParaRPr/>
          </a:p>
        </p:txBody>
      </p:sp>
      <p:pic>
        <p:nvPicPr>
          <p:cNvPr descr="A picture containing food&#10;&#10;Description automatically generated" id="90" name="Google Shape;90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0300" y="522128"/>
            <a:ext cx="1333500" cy="78676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2780189" y="915510"/>
            <a:ext cx="6221767" cy="5724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can teach a skill,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 it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can’t teach the skill,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 it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can’t adapt the skill,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someway around it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can’t find some way around it,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 others to cope.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Gerhardt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type="title"/>
          </p:nvPr>
        </p:nvSpPr>
        <p:spPr>
          <a:xfrm>
            <a:off x="402336" y="457200"/>
            <a:ext cx="115824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Error Correction</a:t>
            </a:r>
            <a:endParaRPr/>
          </a:p>
        </p:txBody>
      </p:sp>
      <p:graphicFrame>
        <p:nvGraphicFramePr>
          <p:cNvPr id="236" name="Google Shape;236;p32"/>
          <p:cNvGraphicFramePr/>
          <p:nvPr/>
        </p:nvGraphicFramePr>
        <p:xfrm>
          <a:off x="1401417" y="23223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{BB30BA42-4137-49CC-A04F-DBC27AA970B5}</a:tableStyleId>
              </a:tblPr>
              <a:tblGrid>
                <a:gridCol w="3064425"/>
                <a:gridCol w="6109375"/>
              </a:tblGrid>
              <a:tr h="18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If…</a:t>
                      </a:r>
                      <a:endParaRPr b="1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Then…</a:t>
                      </a:r>
                      <a:endParaRPr b="1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7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Student makes incorrect response or does not respond within 2-3 seconds 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AutoNum type="arabicPeriod"/>
                      </a:pPr>
                      <a:r>
                        <a:rPr lang="en-US" sz="2400" u="sng" cap="none" strike="noStrike"/>
                        <a:t>Prompt</a:t>
                      </a:r>
                      <a:r>
                        <a:rPr lang="en-US" sz="2400" u="none" cap="none" strike="noStrike"/>
                        <a:t> correct response </a:t>
                      </a:r>
                      <a:br>
                        <a:rPr lang="en-US" sz="2400" u="none" cap="none" strike="noStrike"/>
                      </a:br>
                      <a:endParaRPr sz="12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AutoNum type="arabicPeriod"/>
                      </a:pPr>
                      <a:r>
                        <a:rPr lang="en-US" sz="2400" u="none" cap="none" strike="noStrike"/>
                        <a:t>Re-present and </a:t>
                      </a:r>
                      <a:r>
                        <a:rPr lang="en-US" sz="2400" u="sng" cap="none" strike="noStrike"/>
                        <a:t>prompt</a:t>
                      </a:r>
                      <a:r>
                        <a:rPr lang="en-US" sz="2400" u="none" cap="none" strike="noStrike"/>
                        <a:t> </a:t>
                      </a:r>
                      <a:r>
                        <a:rPr lang="en-US" sz="2400" u="sng" cap="none" strike="noStrike"/>
                        <a:t>immediately</a:t>
                      </a:r>
                      <a:br>
                        <a:rPr lang="en-US" sz="2400" u="sng" cap="none" strike="noStrike"/>
                      </a:br>
                      <a:endParaRPr sz="12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AutoNum type="arabicPeriod"/>
                      </a:pPr>
                      <a:r>
                        <a:rPr lang="en-US" sz="2400" u="none" cap="none" strike="noStrike"/>
                        <a:t>Re-present and </a:t>
                      </a:r>
                      <a:r>
                        <a:rPr lang="en-US" sz="2400" u="sng" cap="none" strike="noStrike"/>
                        <a:t>fade</a:t>
                      </a:r>
                      <a:r>
                        <a:rPr lang="en-US" sz="2400" u="none" cap="none" strike="noStrike"/>
                        <a:t> prompt</a:t>
                      </a:r>
                      <a:br>
                        <a:rPr lang="en-US" sz="2400" u="none" cap="none" strike="noStrike"/>
                      </a:br>
                      <a:endParaRPr sz="12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AutoNum type="arabicPeriod"/>
                      </a:pPr>
                      <a:r>
                        <a:rPr lang="en-US" sz="2400" u="none" cap="none" strike="noStrike"/>
                        <a:t>  </a:t>
                      </a:r>
                      <a:r>
                        <a:rPr lang="en-US" sz="2400" u="sng" cap="none" strike="noStrike"/>
                        <a:t>2-4 easy tasks</a:t>
                      </a:r>
                      <a:br>
                        <a:rPr lang="en-US" sz="2400" u="sng" cap="none" strike="noStrike"/>
                      </a:br>
                      <a:endParaRPr sz="12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AutoNum type="arabicPeriod"/>
                      </a:pPr>
                      <a:r>
                        <a:rPr lang="en-US" sz="2400" u="none" cap="none" strike="noStrike"/>
                        <a:t>Re-present and wait 2-3 seconds to           prompt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37" name="Google Shape;237;p32"/>
          <p:cNvSpPr/>
          <p:nvPr/>
        </p:nvSpPr>
        <p:spPr>
          <a:xfrm>
            <a:off x="1401417" y="1516914"/>
            <a:ext cx="4180632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Arial"/>
              <a:buNone/>
            </a:pPr>
            <a:r>
              <a:rPr b="0" i="0" lang="en-US" sz="3600" u="sng" cap="none" strike="noStrik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Mastered (Easy) Items</a:t>
            </a:r>
            <a:endParaRPr b="0" i="0" sz="36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food&#10;&#10;Description automatically generated" id="238" name="Google Shape;238;p3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402336" y="457200"/>
            <a:ext cx="115824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Error Correction</a:t>
            </a:r>
            <a:endParaRPr/>
          </a:p>
        </p:txBody>
      </p:sp>
      <p:graphicFrame>
        <p:nvGraphicFramePr>
          <p:cNvPr id="244" name="Google Shape;244;p33"/>
          <p:cNvGraphicFramePr/>
          <p:nvPr/>
        </p:nvGraphicFramePr>
        <p:xfrm>
          <a:off x="688975" y="25298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{BB30BA42-4137-49CC-A04F-DBC27AA970B5}</a:tableStyleId>
              </a:tblPr>
              <a:tblGrid>
                <a:gridCol w="3479350"/>
                <a:gridCol w="6936550"/>
              </a:tblGrid>
              <a:tr h="162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If…</a:t>
                      </a:r>
                      <a:endParaRPr b="1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Then…</a:t>
                      </a:r>
                      <a:endParaRPr b="1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70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Student makes incorrect response during the daily probe for that item or if you think student may make an error….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AutoNum type="arabicPeriod"/>
                      </a:pPr>
                      <a:r>
                        <a:rPr lang="en-US" sz="2200" u="none" cap="none" strike="noStrike"/>
                        <a:t> Present and </a:t>
                      </a:r>
                      <a:r>
                        <a:rPr lang="en-US" sz="2200" u="sng" cap="none" strike="noStrike"/>
                        <a:t>prompt</a:t>
                      </a:r>
                      <a:r>
                        <a:rPr lang="en-US" sz="2200" u="none" cap="none" strike="noStrike"/>
                        <a:t> </a:t>
                      </a:r>
                      <a:r>
                        <a:rPr lang="en-US" sz="2200" u="sng" cap="none" strike="noStrike"/>
                        <a:t>immediately</a:t>
                      </a:r>
                      <a:br>
                        <a:rPr lang="en-US" sz="2200" u="sng" cap="none" strike="noStrike"/>
                      </a:br>
                      <a:endParaRPr sz="12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AutoNum type="arabicPeriod"/>
                      </a:pPr>
                      <a:r>
                        <a:rPr lang="en-US" sz="2200" u="none" cap="none" strike="noStrike"/>
                        <a:t> Re-present and </a:t>
                      </a:r>
                      <a:r>
                        <a:rPr lang="en-US" sz="2200" u="sng" cap="none" strike="noStrike"/>
                        <a:t>fade the prompt</a:t>
                      </a:r>
                      <a:br>
                        <a:rPr lang="en-US" sz="2200" u="sng" cap="none" strike="noStrike"/>
                      </a:br>
                      <a:endParaRPr sz="12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AutoNum type="arabicPeriod"/>
                      </a:pPr>
                      <a:r>
                        <a:rPr lang="en-US" sz="2200" u="none" cap="none" strike="noStrike"/>
                        <a:t> </a:t>
                      </a:r>
                      <a:r>
                        <a:rPr lang="en-US" sz="2200" u="sng" cap="none" strike="noStrike"/>
                        <a:t>2-4 easy tasks</a:t>
                      </a:r>
                      <a:br>
                        <a:rPr lang="en-US" sz="2200" u="sng" cap="none" strike="noStrike"/>
                      </a:br>
                      <a:r>
                        <a:rPr lang="en-US" sz="2200" u="sng" cap="none" strike="noStrike"/>
                        <a:t> </a:t>
                      </a:r>
                      <a:endParaRPr sz="12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AutoNum type="arabicPeriod"/>
                      </a:pPr>
                      <a:r>
                        <a:rPr lang="en-US" sz="2200" u="none" cap="none" strike="noStrike"/>
                        <a:t> Re-present and wait 2-3 seconds to prompt</a:t>
                      </a:r>
                      <a:br>
                        <a:rPr lang="en-US" sz="2200" u="none" cap="none" strike="noStrike"/>
                      </a:br>
                      <a:endParaRPr sz="1200" u="none" cap="none" strike="noStrike"/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5.  Repeat if necessary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45" name="Google Shape;245;p33"/>
          <p:cNvSpPr/>
          <p:nvPr/>
        </p:nvSpPr>
        <p:spPr>
          <a:xfrm>
            <a:off x="688975" y="1536190"/>
            <a:ext cx="42575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Arial"/>
              <a:buNone/>
            </a:pPr>
            <a:r>
              <a:rPr b="0" i="0" lang="en-US" sz="3600" u="sng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Target (Hard)</a:t>
            </a:r>
            <a:r>
              <a:rPr b="0" i="1" lang="en-US" sz="3600" u="sng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sng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Item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food&#10;&#10;Description automatically generated" id="246" name="Google Shape;246;p3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1828800" y="2286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Error Corrections</a:t>
            </a:r>
            <a:endParaRPr/>
          </a:p>
        </p:txBody>
      </p:sp>
      <p:sp>
        <p:nvSpPr>
          <p:cNvPr id="252" name="Google Shape;252;p34"/>
          <p:cNvSpPr txBox="1"/>
          <p:nvPr>
            <p:ph idx="1" type="body"/>
          </p:nvPr>
        </p:nvSpPr>
        <p:spPr>
          <a:xfrm>
            <a:off x="1828800" y="1295401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600"/>
              <a:t>Put Simply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3600"/>
              <a:t>My Turn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3600"/>
              <a:t>Do it with me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3600"/>
              <a:t>Your turn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3600"/>
              <a:t>Do another problem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3600"/>
              <a:t>Go back to the problem that a mistake was made on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3600"/>
              <a:t>Repeat as needed</a:t>
            </a:r>
            <a:endParaRPr/>
          </a:p>
        </p:txBody>
      </p:sp>
      <p:pic>
        <p:nvPicPr>
          <p:cNvPr descr="A picture containing food&#10;&#10;Description automatically generated" id="253" name="Google Shape;253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"/>
          <p:cNvSpPr txBox="1"/>
          <p:nvPr>
            <p:ph type="title"/>
          </p:nvPr>
        </p:nvSpPr>
        <p:spPr>
          <a:xfrm>
            <a:off x="350037" y="7013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Next Week…Prompting for Communication</a:t>
            </a:r>
            <a:endParaRPr/>
          </a:p>
        </p:txBody>
      </p:sp>
      <p:pic>
        <p:nvPicPr>
          <p:cNvPr descr="A picture containing food&#10;&#10;Description automatically generated" id="259" name="Google Shape;2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8887" y="112779"/>
            <a:ext cx="1333500" cy="786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4"/>
          <p:cNvGrpSpPr/>
          <p:nvPr/>
        </p:nvGrpSpPr>
        <p:grpSpPr>
          <a:xfrm>
            <a:off x="1398000" y="2113052"/>
            <a:ext cx="9396000" cy="3784039"/>
            <a:chOff x="559800" y="284252"/>
            <a:chExt cx="9396000" cy="3784039"/>
          </a:xfrm>
        </p:grpSpPr>
        <p:sp>
          <p:nvSpPr>
            <p:cNvPr id="261" name="Google Shape;261;p4"/>
            <p:cNvSpPr/>
            <p:nvPr/>
          </p:nvSpPr>
          <p:spPr>
            <a:xfrm>
              <a:off x="1963800" y="284252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559800" y="1958966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559800" y="1958966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Please Like and Share our video</a:t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559800" y="2682647"/>
              <a:ext cx="4320000" cy="1385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7039800" y="284252"/>
              <a:ext cx="1512000" cy="1512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5635800" y="1958966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5635800" y="1958966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Confirmation Code for this week is</a:t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5635800" y="2682647"/>
              <a:ext cx="4320000" cy="1385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 txBox="1"/>
            <p:nvPr/>
          </p:nvSpPr>
          <p:spPr>
            <a:xfrm>
              <a:off x="5635800" y="2682647"/>
              <a:ext cx="4320000" cy="1385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/>
                <a:t>PromptJuly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 to </a:t>
              </a:r>
              <a:r>
                <a:rPr b="0" i="0" lang="en-US" sz="2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6"/>
                </a:rPr>
                <a:t>www.capabilitiesforlife.com</a:t>
              </a: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to request a certificate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a90e8a182_0_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" name="Google Shape;97;g8a90e8a182_0_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                            </a:t>
            </a:r>
            <a:r>
              <a:rPr b="1" lang="en-US" sz="3400">
                <a:solidFill>
                  <a:srgbClr val="0000FF"/>
                </a:solidFill>
              </a:rPr>
              <a:t> If you don’t know where you are going…..</a:t>
            </a:r>
            <a:endParaRPr b="1" sz="34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4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400">
                <a:solidFill>
                  <a:srgbClr val="0000FF"/>
                </a:solidFill>
              </a:rPr>
              <a:t>					You will end up someplace else!</a:t>
            </a:r>
            <a:endParaRPr b="1" sz="34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4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400">
                <a:solidFill>
                  <a:srgbClr val="0000FF"/>
                </a:solidFill>
              </a:rPr>
              <a:t>												                                                              Yogi Berra</a:t>
            </a:r>
            <a:endParaRPr b="1" sz="3400">
              <a:solidFill>
                <a:srgbClr val="0000FF"/>
              </a:solidFill>
            </a:endParaRPr>
          </a:p>
        </p:txBody>
      </p:sp>
      <p:pic>
        <p:nvPicPr>
          <p:cNvPr descr="A picture containing food&#10;&#10;Description automatically generated" id="98" name="Google Shape;98;g8a90e8a182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0300" y="522128"/>
            <a:ext cx="1333500" cy="786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Instructional methods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4000"/>
              <a:t>Errorless Learning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4000"/>
              <a:t>Direct Instruction (I Do! We Do! You Do!)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4000"/>
              <a:t>Both instructional methods begin with a most to least prompt hierarchy with planned fading to independence in a task.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000"/>
          </a:p>
        </p:txBody>
      </p:sp>
      <p:pic>
        <p:nvPicPr>
          <p:cNvPr descr="A picture containing food&#10;&#10;Description automatically generated" id="105" name="Google Shape;105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Errorless learning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Ensures children always respond correctly.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As each skill is taught, students are provided with a prompt or cue immediately following an instruction.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 immediate prompt prevents any chance for incorrect responses.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Immediate prompting ensures that a child may only respond correctly.</a:t>
            </a:r>
            <a:endParaRPr/>
          </a:p>
        </p:txBody>
      </p:sp>
      <p:pic>
        <p:nvPicPr>
          <p:cNvPr descr="A picture containing food&#10;&#10;Description automatically generated" id="112" name="Google Shape;112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direct instruction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1981200" y="1752600"/>
            <a:ext cx="800735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/>
              <a:t>direct instruction (di) is a specific model of instruction used to accelerate student learning by maximizing efficiency in the design and delivery of instruction.</a:t>
            </a:r>
            <a:endParaRPr/>
          </a:p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/>
          </a:p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/>
              <a:t>di ► skill acquisition ► practice ► mastery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/>
              <a:t>							</a:t>
            </a:r>
            <a:r>
              <a:rPr lang="en-US" sz="1600"/>
              <a:t>University of Oregon</a:t>
            </a:r>
            <a:endParaRPr/>
          </a:p>
        </p:txBody>
      </p:sp>
      <p:pic>
        <p:nvPicPr>
          <p:cNvPr descr="A picture containing food&#10;&#10;Description automatically generated" id="119" name="Google Shape;119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800"/>
              <a:t>di Format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2133600" y="1600200"/>
            <a:ext cx="800735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3600"/>
              <a:t>Objective</a:t>
            </a:r>
            <a:endParaRPr/>
          </a:p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3600"/>
              <a:t>Model – “I do”</a:t>
            </a:r>
            <a:endParaRPr/>
          </a:p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3600"/>
              <a:t>Lead – “We do”</a:t>
            </a:r>
            <a:endParaRPr/>
          </a:p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3600"/>
              <a:t>Test – “You do”</a:t>
            </a:r>
            <a:endParaRPr/>
          </a:p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3600"/>
              <a:t>Re-test</a:t>
            </a:r>
            <a:endParaRPr/>
          </a:p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3600"/>
              <a:t>Error correction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/>
              <a:t>	</a:t>
            </a:r>
            <a:r>
              <a:rPr i="1" lang="en-US"/>
              <a:t>Much of the interaction follows a script.</a:t>
            </a:r>
            <a:endParaRPr/>
          </a:p>
        </p:txBody>
      </p:sp>
      <p:pic>
        <p:nvPicPr>
          <p:cNvPr descr="A picture containing food&#10;&#10;Description automatically generated" id="126" name="Google Shape;12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2667000" y="533400"/>
            <a:ext cx="8305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>
                <a:solidFill>
                  <a:schemeClr val="dk1"/>
                </a:solidFill>
              </a:rPr>
              <a:t>EXPLICIT INSTRUCTION: </a:t>
            </a:r>
            <a:r>
              <a:rPr lang="en-US" sz="3200">
                <a:solidFill>
                  <a:schemeClr val="dk1"/>
                </a:solidFill>
              </a:rPr>
              <a:t>What the Research Says….</a:t>
            </a: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1981200" y="2667001"/>
            <a:ext cx="5257800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Instruction which is explicit positively impacts student achievement and independent, self-regulated learning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SMSSERVER\APPS\PUBLISHER 2000\PFiles\MSOffice\Clipart\standard\stddir4\pe01973_.wmf"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1" y="2057400"/>
            <a:ext cx="3236913" cy="3468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135" name="Google Shape;135;p20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8175" y="240953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2057400" y="609600"/>
            <a:ext cx="77739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/>
              <a:t>Explicit Instructional Format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1828800" y="2057400"/>
            <a:ext cx="86502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/>
              <a:t>Start by reviewing what has been taught.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/>
              <a:t>Describe goals of lesson.</a:t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1828801" y="3155950"/>
            <a:ext cx="8397875" cy="286385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Present new material in small steps, using clear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instructions and modeling 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(“I do”).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Provide repeated opportunities for students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to practice with feedback 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(“We do”).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Continue providing practice until independent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performance 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(“You do”).</a:t>
            </a: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1828801" y="6043613"/>
            <a:ext cx="59531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Provide review (“You do over time”).</a:t>
            </a: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8229601" y="6421438"/>
            <a:ext cx="2360613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840"/>
              <a:buFont typeface="Noto Sans Symbol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Source: Rosenshine (1986).</a:t>
            </a:r>
            <a:endParaRPr/>
          </a:p>
        </p:txBody>
      </p:sp>
      <p:pic>
        <p:nvPicPr>
          <p:cNvPr descr="A picture containing food&#10;&#10;Description automatically generated" id="145" name="Google Shape;145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0300" y="522128"/>
            <a:ext cx="1333500" cy="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2020-06-29T20:13:29Z</dcterms:created>
  <dc:creator>REBECCA CHADWICK</dc:creator>
</cp:coreProperties>
</file>