
<file path=[Content_Types].xml><?xml version="1.0" encoding="utf-8"?>
<Types xmlns="http://schemas.openxmlformats.org/package/2006/content-types">
  <Default Extension="gif" ContentType="video/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84" r:id="rId5"/>
    <p:sldId id="285" r:id="rId6"/>
    <p:sldId id="286" r:id="rId7"/>
    <p:sldId id="287" r:id="rId8"/>
    <p:sldId id="288" r:id="rId9"/>
    <p:sldId id="289" r:id="rId10"/>
    <p:sldId id="290" r:id="rId11"/>
    <p:sldId id="291" r:id="rId12"/>
    <p:sldId id="292" r:id="rId13"/>
    <p:sldId id="293" r:id="rId14"/>
    <p:sldId id="296" r:id="rId15"/>
    <p:sldId id="297" r:id="rId16"/>
    <p:sldId id="298" r:id="rId17"/>
    <p:sldId id="299" r:id="rId18"/>
    <p:sldId id="300" r:id="rId19"/>
    <p:sldId id="301" r:id="rId20"/>
    <p:sldId id="303" r:id="rId21"/>
    <p:sldId id="304" r:id="rId22"/>
    <p:sldId id="330" r:id="rId23"/>
    <p:sldId id="306" r:id="rId24"/>
    <p:sldId id="307" r:id="rId25"/>
    <p:sldId id="329" r:id="rId26"/>
    <p:sldId id="309" r:id="rId27"/>
    <p:sldId id="310" r:id="rId28"/>
    <p:sldId id="311" r:id="rId29"/>
    <p:sldId id="312" r:id="rId30"/>
    <p:sldId id="313" r:id="rId31"/>
    <p:sldId id="314" r:id="rId32"/>
    <p:sldId id="315" r:id="rId33"/>
    <p:sldId id="316" r:id="rId34"/>
    <p:sldId id="317" r:id="rId35"/>
    <p:sldId id="265"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gg9wbufFgYfZ+2pHYgA+sr2VY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hyperlink" Target="http://www.capabilitiesforlife.com/" TargetMode="External"/><Relationship Id="rId5" Type="http://schemas.openxmlformats.org/officeDocument/2006/relationships/image" Target="../media/image77.svg"/><Relationship Id="rId4" Type="http://schemas.openxmlformats.org/officeDocument/2006/relationships/image" Target="../media/image7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5" Type="http://schemas.openxmlformats.org/officeDocument/2006/relationships/hyperlink" Target="http://www.capabilitiesforlife.com/" TargetMode="External"/><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64639-ABDF-4D10-A4FF-70DDC3C0C83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CE77A3-A114-47B7-BABC-1A789C63C34B}">
      <dgm:prSet/>
      <dgm:spPr/>
      <dgm:t>
        <a:bodyPr/>
        <a:lstStyle/>
        <a:p>
          <a:pPr>
            <a:defRPr b="1"/>
          </a:pPr>
          <a:r>
            <a:rPr lang="en-US"/>
            <a:t>Please Like and Share our video</a:t>
          </a:r>
        </a:p>
      </dgm:t>
    </dgm:pt>
    <dgm:pt modelId="{97F27EB2-DA17-4DC7-8276-E4A3571B9002}" type="parTrans" cxnId="{EFC3F6CD-3BB5-4144-B29A-D7ACD39D1899}">
      <dgm:prSet/>
      <dgm:spPr/>
      <dgm:t>
        <a:bodyPr/>
        <a:lstStyle/>
        <a:p>
          <a:endParaRPr lang="en-US"/>
        </a:p>
      </dgm:t>
    </dgm:pt>
    <dgm:pt modelId="{C66C3627-C78B-4F94-A542-4711B0CA47B6}" type="sibTrans" cxnId="{EFC3F6CD-3BB5-4144-B29A-D7ACD39D1899}">
      <dgm:prSet/>
      <dgm:spPr/>
      <dgm:t>
        <a:bodyPr/>
        <a:lstStyle/>
        <a:p>
          <a:endParaRPr lang="en-US"/>
        </a:p>
      </dgm:t>
    </dgm:pt>
    <dgm:pt modelId="{A0BFB106-C9AA-43F1-A938-B6A1BAF61026}">
      <dgm:prSet/>
      <dgm:spPr/>
      <dgm:t>
        <a:bodyPr/>
        <a:lstStyle/>
        <a:p>
          <a:pPr>
            <a:defRPr b="1"/>
          </a:pPr>
          <a:r>
            <a:rPr lang="en-US" dirty="0"/>
            <a:t>Confirmation Code for this week is</a:t>
          </a:r>
        </a:p>
      </dgm:t>
    </dgm:pt>
    <dgm:pt modelId="{2B366A92-1B05-4EB6-9763-CD5A5F238AEE}" type="parTrans" cxnId="{79283214-FB2F-4A6D-949F-5F284F476F58}">
      <dgm:prSet/>
      <dgm:spPr/>
      <dgm:t>
        <a:bodyPr/>
        <a:lstStyle/>
        <a:p>
          <a:endParaRPr lang="en-US"/>
        </a:p>
      </dgm:t>
    </dgm:pt>
    <dgm:pt modelId="{D420794A-B2CC-4658-B77D-95D3D01CBA07}" type="sibTrans" cxnId="{79283214-FB2F-4A6D-949F-5F284F476F58}">
      <dgm:prSet/>
      <dgm:spPr/>
      <dgm:t>
        <a:bodyPr/>
        <a:lstStyle/>
        <a:p>
          <a:endParaRPr lang="en-US"/>
        </a:p>
      </dgm:t>
    </dgm:pt>
    <dgm:pt modelId="{CBC5E653-F9B5-4855-BA24-1BCD8275E616}">
      <dgm:prSet custT="1"/>
      <dgm:spPr/>
      <dgm:t>
        <a:bodyPr/>
        <a:lstStyle/>
        <a:p>
          <a:r>
            <a:rPr lang="en-US" sz="2400" dirty="0"/>
            <a:t>Skills29</a:t>
          </a:r>
        </a:p>
      </dgm:t>
    </dgm:pt>
    <dgm:pt modelId="{620556F6-EF6E-4B7F-BB67-2ACCEF1A12E9}" type="parTrans" cxnId="{00C81FFE-CD0A-49ED-A83E-9E475FFE4DC5}">
      <dgm:prSet/>
      <dgm:spPr/>
      <dgm:t>
        <a:bodyPr/>
        <a:lstStyle/>
        <a:p>
          <a:endParaRPr lang="en-US"/>
        </a:p>
      </dgm:t>
    </dgm:pt>
    <dgm:pt modelId="{82C8ED67-9B46-429A-B32B-BC411E0F9ED5}" type="sibTrans" cxnId="{00C81FFE-CD0A-49ED-A83E-9E475FFE4DC5}">
      <dgm:prSet/>
      <dgm:spPr/>
      <dgm:t>
        <a:bodyPr/>
        <a:lstStyle/>
        <a:p>
          <a:endParaRPr lang="en-US"/>
        </a:p>
      </dgm:t>
    </dgm:pt>
    <dgm:pt modelId="{D2E18165-F4CD-4222-8359-BFD5002D3E83}">
      <dgm:prSet custT="1"/>
      <dgm:spPr/>
      <dgm:t>
        <a:bodyPr/>
        <a:lstStyle/>
        <a:p>
          <a:r>
            <a:rPr lang="en-US" sz="2400" dirty="0"/>
            <a:t>Go to </a:t>
          </a:r>
          <a:r>
            <a:rPr lang="en-US" sz="2400" u="sng" dirty="0">
              <a:hlinkClick xmlns:r="http://schemas.openxmlformats.org/officeDocument/2006/relationships" r:id="rId1"/>
            </a:rPr>
            <a:t>www.capabilitiesforlife.com</a:t>
          </a:r>
          <a:r>
            <a:rPr lang="en-US" sz="2400" dirty="0"/>
            <a:t> to request a certificate</a:t>
          </a:r>
        </a:p>
      </dgm:t>
    </dgm:pt>
    <dgm:pt modelId="{9A4F866E-1031-4369-B37C-B7058DC00E66}" type="parTrans" cxnId="{AE05DA71-5860-4D09-8833-C8041428B521}">
      <dgm:prSet/>
      <dgm:spPr/>
      <dgm:t>
        <a:bodyPr/>
        <a:lstStyle/>
        <a:p>
          <a:endParaRPr lang="en-US"/>
        </a:p>
      </dgm:t>
    </dgm:pt>
    <dgm:pt modelId="{99154F3C-5374-494A-948D-E3324C7BF38D}" type="sibTrans" cxnId="{AE05DA71-5860-4D09-8833-C8041428B521}">
      <dgm:prSet/>
      <dgm:spPr/>
      <dgm:t>
        <a:bodyPr/>
        <a:lstStyle/>
        <a:p>
          <a:endParaRPr lang="en-US"/>
        </a:p>
      </dgm:t>
    </dgm:pt>
    <dgm:pt modelId="{7F8077E0-0CD7-4A35-9E5A-0AF8894BA878}" type="pres">
      <dgm:prSet presAssocID="{BBA64639-ABDF-4D10-A4FF-70DDC3C0C83D}" presName="root" presStyleCnt="0">
        <dgm:presLayoutVars>
          <dgm:dir/>
          <dgm:resizeHandles val="exact"/>
        </dgm:presLayoutVars>
      </dgm:prSet>
      <dgm:spPr/>
    </dgm:pt>
    <dgm:pt modelId="{578E3C2E-7F6C-48AF-8E40-87045EEE8B63}" type="pres">
      <dgm:prSet presAssocID="{64CE77A3-A114-47B7-BABC-1A789C63C34B}" presName="compNode" presStyleCnt="0"/>
      <dgm:spPr/>
    </dgm:pt>
    <dgm:pt modelId="{05AE6464-9532-4C20-BA10-30BCAC26E0A1}" type="pres">
      <dgm:prSet presAssocID="{64CE77A3-A114-47B7-BABC-1A789C63C34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humbs Up Sign"/>
        </a:ext>
      </dgm:extLst>
    </dgm:pt>
    <dgm:pt modelId="{7FDD1D9D-E528-4040-86E1-C05E35A3DA21}" type="pres">
      <dgm:prSet presAssocID="{64CE77A3-A114-47B7-BABC-1A789C63C34B}" presName="iconSpace" presStyleCnt="0"/>
      <dgm:spPr/>
    </dgm:pt>
    <dgm:pt modelId="{5999525B-E0C0-4972-8816-E8EF2C15FBCF}" type="pres">
      <dgm:prSet presAssocID="{64CE77A3-A114-47B7-BABC-1A789C63C34B}" presName="parTx" presStyleLbl="revTx" presStyleIdx="0" presStyleCnt="4">
        <dgm:presLayoutVars>
          <dgm:chMax val="0"/>
          <dgm:chPref val="0"/>
        </dgm:presLayoutVars>
      </dgm:prSet>
      <dgm:spPr/>
    </dgm:pt>
    <dgm:pt modelId="{636AC4D5-4CF8-4A6A-A3EC-FBEF98FB4B18}" type="pres">
      <dgm:prSet presAssocID="{64CE77A3-A114-47B7-BABC-1A789C63C34B}" presName="txSpace" presStyleCnt="0"/>
      <dgm:spPr/>
    </dgm:pt>
    <dgm:pt modelId="{888A4AAF-D6E8-499E-9705-DD435D622908}" type="pres">
      <dgm:prSet presAssocID="{64CE77A3-A114-47B7-BABC-1A789C63C34B}" presName="desTx" presStyleLbl="revTx" presStyleIdx="1" presStyleCnt="4">
        <dgm:presLayoutVars/>
      </dgm:prSet>
      <dgm:spPr/>
    </dgm:pt>
    <dgm:pt modelId="{3366AA69-003B-4DAB-9131-E028F24DF44F}" type="pres">
      <dgm:prSet presAssocID="{C66C3627-C78B-4F94-A542-4711B0CA47B6}" presName="sibTrans" presStyleCnt="0"/>
      <dgm:spPr/>
    </dgm:pt>
    <dgm:pt modelId="{08C61DB2-9F22-4174-ADE7-64A3D256852B}" type="pres">
      <dgm:prSet presAssocID="{A0BFB106-C9AA-43F1-A938-B6A1BAF61026}" presName="compNode" presStyleCnt="0"/>
      <dgm:spPr/>
    </dgm:pt>
    <dgm:pt modelId="{02165895-8E78-45E6-962A-E6EA7924ED77}" type="pres">
      <dgm:prSet presAssocID="{A0BFB106-C9AA-43F1-A938-B6A1BAF61026}"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15E54A85-C0DE-4CC4-9C81-6FD9479381C5}" type="pres">
      <dgm:prSet presAssocID="{A0BFB106-C9AA-43F1-A938-B6A1BAF61026}" presName="iconSpace" presStyleCnt="0"/>
      <dgm:spPr/>
    </dgm:pt>
    <dgm:pt modelId="{4C73F8E4-61F4-4D21-A359-101EC1A0D3B9}" type="pres">
      <dgm:prSet presAssocID="{A0BFB106-C9AA-43F1-A938-B6A1BAF61026}" presName="parTx" presStyleLbl="revTx" presStyleIdx="2" presStyleCnt="4">
        <dgm:presLayoutVars>
          <dgm:chMax val="0"/>
          <dgm:chPref val="0"/>
        </dgm:presLayoutVars>
      </dgm:prSet>
      <dgm:spPr/>
    </dgm:pt>
    <dgm:pt modelId="{E95D0CCE-34CD-4A5F-8AC1-0625EB17DE06}" type="pres">
      <dgm:prSet presAssocID="{A0BFB106-C9AA-43F1-A938-B6A1BAF61026}" presName="txSpace" presStyleCnt="0"/>
      <dgm:spPr/>
    </dgm:pt>
    <dgm:pt modelId="{F1BB5ACA-F94E-4D88-9423-C7565E424C22}" type="pres">
      <dgm:prSet presAssocID="{A0BFB106-C9AA-43F1-A938-B6A1BAF61026}" presName="desTx" presStyleLbl="revTx" presStyleIdx="3" presStyleCnt="4">
        <dgm:presLayoutVars/>
      </dgm:prSet>
      <dgm:spPr/>
    </dgm:pt>
  </dgm:ptLst>
  <dgm:cxnLst>
    <dgm:cxn modelId="{6C56D20C-729A-4EAD-A93F-EAC0740E01AE}" type="presOf" srcId="{A0BFB106-C9AA-43F1-A938-B6A1BAF61026}" destId="{4C73F8E4-61F4-4D21-A359-101EC1A0D3B9}" srcOrd="0" destOrd="0" presId="urn:microsoft.com/office/officeart/2018/5/layout/CenteredIconLabelDescriptionList"/>
    <dgm:cxn modelId="{79283214-FB2F-4A6D-949F-5F284F476F58}" srcId="{BBA64639-ABDF-4D10-A4FF-70DDC3C0C83D}" destId="{A0BFB106-C9AA-43F1-A938-B6A1BAF61026}" srcOrd="1" destOrd="0" parTransId="{2B366A92-1B05-4EB6-9763-CD5A5F238AEE}" sibTransId="{D420794A-B2CC-4658-B77D-95D3D01CBA07}"/>
    <dgm:cxn modelId="{AE05DA71-5860-4D09-8833-C8041428B521}" srcId="{A0BFB106-C9AA-43F1-A938-B6A1BAF61026}" destId="{D2E18165-F4CD-4222-8359-BFD5002D3E83}" srcOrd="1" destOrd="0" parTransId="{9A4F866E-1031-4369-B37C-B7058DC00E66}" sibTransId="{99154F3C-5374-494A-948D-E3324C7BF38D}"/>
    <dgm:cxn modelId="{5F396786-A4F2-44B3-8217-375035307DD8}" type="presOf" srcId="{64CE77A3-A114-47B7-BABC-1A789C63C34B}" destId="{5999525B-E0C0-4972-8816-E8EF2C15FBCF}" srcOrd="0" destOrd="0" presId="urn:microsoft.com/office/officeart/2018/5/layout/CenteredIconLabelDescriptionList"/>
    <dgm:cxn modelId="{D6E6589E-AEA8-4013-8E80-9BA60B991CEC}" type="presOf" srcId="{BBA64639-ABDF-4D10-A4FF-70DDC3C0C83D}" destId="{7F8077E0-0CD7-4A35-9E5A-0AF8894BA878}" srcOrd="0" destOrd="0" presId="urn:microsoft.com/office/officeart/2018/5/layout/CenteredIconLabelDescriptionList"/>
    <dgm:cxn modelId="{76111AC4-F672-445F-925C-E15E61296D35}" type="presOf" srcId="{CBC5E653-F9B5-4855-BA24-1BCD8275E616}" destId="{F1BB5ACA-F94E-4D88-9423-C7565E424C22}" srcOrd="0" destOrd="0" presId="urn:microsoft.com/office/officeart/2018/5/layout/CenteredIconLabelDescriptionList"/>
    <dgm:cxn modelId="{EFC3F6CD-3BB5-4144-B29A-D7ACD39D1899}" srcId="{BBA64639-ABDF-4D10-A4FF-70DDC3C0C83D}" destId="{64CE77A3-A114-47B7-BABC-1A789C63C34B}" srcOrd="0" destOrd="0" parTransId="{97F27EB2-DA17-4DC7-8276-E4A3571B9002}" sibTransId="{C66C3627-C78B-4F94-A542-4711B0CA47B6}"/>
    <dgm:cxn modelId="{459CCEED-F3A4-4702-B380-937F1F252541}" type="presOf" srcId="{D2E18165-F4CD-4222-8359-BFD5002D3E83}" destId="{F1BB5ACA-F94E-4D88-9423-C7565E424C22}" srcOrd="0" destOrd="1" presId="urn:microsoft.com/office/officeart/2018/5/layout/CenteredIconLabelDescriptionList"/>
    <dgm:cxn modelId="{00C81FFE-CD0A-49ED-A83E-9E475FFE4DC5}" srcId="{A0BFB106-C9AA-43F1-A938-B6A1BAF61026}" destId="{CBC5E653-F9B5-4855-BA24-1BCD8275E616}" srcOrd="0" destOrd="0" parTransId="{620556F6-EF6E-4B7F-BB67-2ACCEF1A12E9}" sibTransId="{82C8ED67-9B46-429A-B32B-BC411E0F9ED5}"/>
    <dgm:cxn modelId="{D8139555-2266-4546-BD1F-280D20E33A79}" type="presParOf" srcId="{7F8077E0-0CD7-4A35-9E5A-0AF8894BA878}" destId="{578E3C2E-7F6C-48AF-8E40-87045EEE8B63}" srcOrd="0" destOrd="0" presId="urn:microsoft.com/office/officeart/2018/5/layout/CenteredIconLabelDescriptionList"/>
    <dgm:cxn modelId="{A92FBA0A-9C79-4B16-8B0E-15386E9F3143}" type="presParOf" srcId="{578E3C2E-7F6C-48AF-8E40-87045EEE8B63}" destId="{05AE6464-9532-4C20-BA10-30BCAC26E0A1}" srcOrd="0" destOrd="0" presId="urn:microsoft.com/office/officeart/2018/5/layout/CenteredIconLabelDescriptionList"/>
    <dgm:cxn modelId="{94F7999A-7767-441D-8C1B-EB5EC5F1F37E}" type="presParOf" srcId="{578E3C2E-7F6C-48AF-8E40-87045EEE8B63}" destId="{7FDD1D9D-E528-4040-86E1-C05E35A3DA21}" srcOrd="1" destOrd="0" presId="urn:microsoft.com/office/officeart/2018/5/layout/CenteredIconLabelDescriptionList"/>
    <dgm:cxn modelId="{635C3DBD-AC4F-4A19-8C9B-632CF8CFBCE4}" type="presParOf" srcId="{578E3C2E-7F6C-48AF-8E40-87045EEE8B63}" destId="{5999525B-E0C0-4972-8816-E8EF2C15FBCF}" srcOrd="2" destOrd="0" presId="urn:microsoft.com/office/officeart/2018/5/layout/CenteredIconLabelDescriptionList"/>
    <dgm:cxn modelId="{716795E7-3C4C-4477-BB72-A3B7D98D066D}" type="presParOf" srcId="{578E3C2E-7F6C-48AF-8E40-87045EEE8B63}" destId="{636AC4D5-4CF8-4A6A-A3EC-FBEF98FB4B18}" srcOrd="3" destOrd="0" presId="urn:microsoft.com/office/officeart/2018/5/layout/CenteredIconLabelDescriptionList"/>
    <dgm:cxn modelId="{B2FE4661-7561-4FE9-94D6-00279E856423}" type="presParOf" srcId="{578E3C2E-7F6C-48AF-8E40-87045EEE8B63}" destId="{888A4AAF-D6E8-499E-9705-DD435D622908}" srcOrd="4" destOrd="0" presId="urn:microsoft.com/office/officeart/2018/5/layout/CenteredIconLabelDescriptionList"/>
    <dgm:cxn modelId="{1190A312-49DF-45EE-BAFB-7C68092BE515}" type="presParOf" srcId="{7F8077E0-0CD7-4A35-9E5A-0AF8894BA878}" destId="{3366AA69-003B-4DAB-9131-E028F24DF44F}" srcOrd="1" destOrd="0" presId="urn:microsoft.com/office/officeart/2018/5/layout/CenteredIconLabelDescriptionList"/>
    <dgm:cxn modelId="{881BDA49-18EC-45AF-A8D8-DDF958295BC8}" type="presParOf" srcId="{7F8077E0-0CD7-4A35-9E5A-0AF8894BA878}" destId="{08C61DB2-9F22-4174-ADE7-64A3D256852B}" srcOrd="2" destOrd="0" presId="urn:microsoft.com/office/officeart/2018/5/layout/CenteredIconLabelDescriptionList"/>
    <dgm:cxn modelId="{4BF83FAC-DF1A-4A30-A21D-08FBBD773AB1}" type="presParOf" srcId="{08C61DB2-9F22-4174-ADE7-64A3D256852B}" destId="{02165895-8E78-45E6-962A-E6EA7924ED77}" srcOrd="0" destOrd="0" presId="urn:microsoft.com/office/officeart/2018/5/layout/CenteredIconLabelDescriptionList"/>
    <dgm:cxn modelId="{27B18E12-D35C-4222-97F6-C920EFB1F646}" type="presParOf" srcId="{08C61DB2-9F22-4174-ADE7-64A3D256852B}" destId="{15E54A85-C0DE-4CC4-9C81-6FD9479381C5}" srcOrd="1" destOrd="0" presId="urn:microsoft.com/office/officeart/2018/5/layout/CenteredIconLabelDescriptionList"/>
    <dgm:cxn modelId="{6602D1B8-C6E9-4583-A6DD-DF9C6BE4D761}" type="presParOf" srcId="{08C61DB2-9F22-4174-ADE7-64A3D256852B}" destId="{4C73F8E4-61F4-4D21-A359-101EC1A0D3B9}" srcOrd="2" destOrd="0" presId="urn:microsoft.com/office/officeart/2018/5/layout/CenteredIconLabelDescriptionList"/>
    <dgm:cxn modelId="{A03BE404-0B9B-4561-9DC0-62BF90ABBF1C}" type="presParOf" srcId="{08C61DB2-9F22-4174-ADE7-64A3D256852B}" destId="{E95D0CCE-34CD-4A5F-8AC1-0625EB17DE06}" srcOrd="3" destOrd="0" presId="urn:microsoft.com/office/officeart/2018/5/layout/CenteredIconLabelDescriptionList"/>
    <dgm:cxn modelId="{628F1ACA-EA7E-47B7-86A6-BBC3A90A9F4F}" type="presParOf" srcId="{08C61DB2-9F22-4174-ADE7-64A3D256852B}" destId="{F1BB5ACA-F94E-4D88-9423-C7565E424C22}"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6464-9532-4C20-BA10-30BCAC26E0A1}">
      <dsp:nvSpPr>
        <dsp:cNvPr id="0" name=""/>
        <dsp:cNvSpPr/>
      </dsp:nvSpPr>
      <dsp:spPr>
        <a:xfrm>
          <a:off x="1963800" y="28425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99525B-E0C0-4972-8816-E8EF2C15FBCF}">
      <dsp:nvSpPr>
        <dsp:cNvPr id="0" name=""/>
        <dsp:cNvSpPr/>
      </dsp:nvSpPr>
      <dsp:spPr>
        <a:xfrm>
          <a:off x="559800" y="195896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Please Like and Share our video</a:t>
          </a:r>
        </a:p>
      </dsp:txBody>
      <dsp:txXfrm>
        <a:off x="559800" y="1958966"/>
        <a:ext cx="4320000" cy="648000"/>
      </dsp:txXfrm>
    </dsp:sp>
    <dsp:sp modelId="{888A4AAF-D6E8-499E-9705-DD435D622908}">
      <dsp:nvSpPr>
        <dsp:cNvPr id="0" name=""/>
        <dsp:cNvSpPr/>
      </dsp:nvSpPr>
      <dsp:spPr>
        <a:xfrm>
          <a:off x="559800" y="2682647"/>
          <a:ext cx="4320000" cy="1385644"/>
        </a:xfrm>
        <a:prstGeom prst="rect">
          <a:avLst/>
        </a:prstGeom>
        <a:noFill/>
        <a:ln>
          <a:noFill/>
        </a:ln>
        <a:effectLst/>
      </dsp:spPr>
      <dsp:style>
        <a:lnRef idx="0">
          <a:scrgbClr r="0" g="0" b="0"/>
        </a:lnRef>
        <a:fillRef idx="0">
          <a:scrgbClr r="0" g="0" b="0"/>
        </a:fillRef>
        <a:effectRef idx="0">
          <a:scrgbClr r="0" g="0" b="0"/>
        </a:effectRef>
        <a:fontRef idx="minor"/>
      </dsp:style>
    </dsp:sp>
    <dsp:sp modelId="{02165895-8E78-45E6-962A-E6EA7924ED77}">
      <dsp:nvSpPr>
        <dsp:cNvPr id="0" name=""/>
        <dsp:cNvSpPr/>
      </dsp:nvSpPr>
      <dsp:spPr>
        <a:xfrm>
          <a:off x="7039800" y="28425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73F8E4-61F4-4D21-A359-101EC1A0D3B9}">
      <dsp:nvSpPr>
        <dsp:cNvPr id="0" name=""/>
        <dsp:cNvSpPr/>
      </dsp:nvSpPr>
      <dsp:spPr>
        <a:xfrm>
          <a:off x="5635800" y="195896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Confirmation Code for this week is</a:t>
          </a:r>
        </a:p>
      </dsp:txBody>
      <dsp:txXfrm>
        <a:off x="5635800" y="1958966"/>
        <a:ext cx="4320000" cy="648000"/>
      </dsp:txXfrm>
    </dsp:sp>
    <dsp:sp modelId="{F1BB5ACA-F94E-4D88-9423-C7565E424C22}">
      <dsp:nvSpPr>
        <dsp:cNvPr id="0" name=""/>
        <dsp:cNvSpPr/>
      </dsp:nvSpPr>
      <dsp:spPr>
        <a:xfrm>
          <a:off x="5635800" y="2682647"/>
          <a:ext cx="4320000" cy="1385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Skills29</a:t>
          </a:r>
        </a:p>
        <a:p>
          <a:pPr marL="0" lvl="0" indent="0" algn="ctr" defTabSz="1066800">
            <a:lnSpc>
              <a:spcPct val="90000"/>
            </a:lnSpc>
            <a:spcBef>
              <a:spcPct val="0"/>
            </a:spcBef>
            <a:spcAft>
              <a:spcPct val="35000"/>
            </a:spcAft>
            <a:buNone/>
          </a:pPr>
          <a:r>
            <a:rPr lang="en-US" sz="2400" kern="1200" dirty="0"/>
            <a:t>Go to </a:t>
          </a:r>
          <a:r>
            <a:rPr lang="en-US" sz="2400" u="sng" kern="1200" dirty="0">
              <a:hlinkClick xmlns:r="http://schemas.openxmlformats.org/officeDocument/2006/relationships" r:id="rId5"/>
            </a:rPr>
            <a:t>www.capabilitiesforlife.com</a:t>
          </a:r>
          <a:r>
            <a:rPr lang="en-US" sz="2400" kern="1200" dirty="0"/>
            <a:t> to request a certificate</a:t>
          </a:r>
        </a:p>
      </dsp:txBody>
      <dsp:txXfrm>
        <a:off x="5635800" y="2682647"/>
        <a:ext cx="4320000" cy="138564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a90e8a1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a90e8a1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video" Target="../media/media4.gif"/><Relationship Id="rId13" Type="http://schemas.openxmlformats.org/officeDocument/2006/relationships/image" Target="../media/image28.png"/><Relationship Id="rId3" Type="http://schemas.microsoft.com/office/2007/relationships/media" Target="../media/media2.gif"/><Relationship Id="rId7" Type="http://schemas.microsoft.com/office/2007/relationships/media" Target="../media/media4.gif"/><Relationship Id="rId12" Type="http://schemas.openxmlformats.org/officeDocument/2006/relationships/image" Target="../media/image27.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video" Target="../media/media3.gif"/><Relationship Id="rId11" Type="http://schemas.openxmlformats.org/officeDocument/2006/relationships/image" Target="../media/image26.png"/><Relationship Id="rId5" Type="http://schemas.microsoft.com/office/2007/relationships/media" Target="../media/media3.gif"/><Relationship Id="rId10" Type="http://schemas.openxmlformats.org/officeDocument/2006/relationships/image" Target="../media/image25.png"/><Relationship Id="rId4" Type="http://schemas.openxmlformats.org/officeDocument/2006/relationships/video" Target="../media/media2.gif"/><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0.jpe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3.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1.jpg"/><Relationship Id="rId4" Type="http://schemas.openxmlformats.org/officeDocument/2006/relationships/image" Target="../media/image45.jpe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1.jpg"/><Relationship Id="rId4" Type="http://schemas.openxmlformats.org/officeDocument/2006/relationships/image" Target="../media/image53.jpeg"/><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1.jpg"/><Relationship Id="rId4" Type="http://schemas.openxmlformats.org/officeDocument/2006/relationships/image" Target="../media/image57.jpeg"/><Relationship Id="rId9"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
          <p:cNvSpPr/>
          <p:nvPr/>
        </p:nvSpPr>
        <p:spPr>
          <a:xfrm>
            <a:off x="0" y="0"/>
            <a:ext cx="12192000" cy="6858000"/>
          </a:xfrm>
          <a:prstGeom prst="rect">
            <a:avLst/>
          </a:prstGeom>
          <a:solidFill>
            <a:srgbClr val="6A78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1"/>
          <p:cNvSpPr txBox="1">
            <a:spLocks noGrp="1"/>
          </p:cNvSpPr>
          <p:nvPr>
            <p:ph type="ctrTitle"/>
          </p:nvPr>
        </p:nvSpPr>
        <p:spPr>
          <a:xfrm>
            <a:off x="1848465" y="3429000"/>
            <a:ext cx="8495070" cy="178440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6000"/>
              <a:buFont typeface="Calibri"/>
              <a:buNone/>
            </a:pPr>
            <a:r>
              <a:rPr lang="en-US" sz="5400" dirty="0">
                <a:solidFill>
                  <a:srgbClr val="FFFFFF"/>
                </a:solidFill>
              </a:rPr>
              <a:t>Capabilities for Life</a:t>
            </a:r>
            <a:br>
              <a:rPr lang="en-US" sz="5400" dirty="0">
                <a:solidFill>
                  <a:srgbClr val="FFFFFF"/>
                </a:solidFill>
              </a:rPr>
            </a:br>
            <a:r>
              <a:rPr lang="en-US" sz="5400" dirty="0">
                <a:solidFill>
                  <a:srgbClr val="FFFFFF"/>
                </a:solidFill>
              </a:rPr>
              <a:t>Sequencing Skill Instruction: New Skills</a:t>
            </a:r>
            <a:endParaRPr sz="5400" dirty="0"/>
          </a:p>
        </p:txBody>
      </p:sp>
      <p:sp>
        <p:nvSpPr>
          <p:cNvPr id="82" name="Google Shape;82;p1"/>
          <p:cNvSpPr txBox="1">
            <a:spLocks noGrp="1"/>
          </p:cNvSpPr>
          <p:nvPr>
            <p:ph type="subTitle" idx="1"/>
          </p:nvPr>
        </p:nvSpPr>
        <p:spPr>
          <a:xfrm>
            <a:off x="1848465" y="5258851"/>
            <a:ext cx="8495070" cy="9040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400"/>
              <a:buNone/>
            </a:pPr>
            <a:r>
              <a:rPr lang="en-US" dirty="0">
                <a:solidFill>
                  <a:srgbClr val="FFFFFF"/>
                </a:solidFill>
              </a:rPr>
              <a:t>June 29, 2020</a:t>
            </a:r>
            <a:endParaRPr dirty="0"/>
          </a:p>
          <a:p>
            <a:pPr marL="0" lvl="0" indent="0" algn="ctr" rtl="0">
              <a:lnSpc>
                <a:spcPct val="90000"/>
              </a:lnSpc>
              <a:spcBef>
                <a:spcPts val="1000"/>
              </a:spcBef>
              <a:spcAft>
                <a:spcPts val="0"/>
              </a:spcAft>
              <a:buClr>
                <a:srgbClr val="FFFFFF"/>
              </a:buClr>
              <a:buSzPts val="2400"/>
              <a:buNone/>
            </a:pPr>
            <a:r>
              <a:rPr lang="en-US" dirty="0">
                <a:solidFill>
                  <a:srgbClr val="FFFFFF"/>
                </a:solidFill>
              </a:rPr>
              <a:t>Becky Chadwick, Josie Brunner &amp; Stacey </a:t>
            </a:r>
            <a:r>
              <a:rPr lang="en-US" dirty="0" err="1">
                <a:solidFill>
                  <a:srgbClr val="FFFFFF"/>
                </a:solidFill>
              </a:rPr>
              <a:t>Breiner</a:t>
            </a:r>
            <a:endParaRPr dirty="0"/>
          </a:p>
        </p:txBody>
      </p:sp>
      <p:sp>
        <p:nvSpPr>
          <p:cNvPr id="83" name="Google Shape;83;p1"/>
          <p:cNvSpPr/>
          <p:nvPr/>
        </p:nvSpPr>
        <p:spPr>
          <a:xfrm>
            <a:off x="5025914" y="889251"/>
            <a:ext cx="2140172" cy="2140172"/>
          </a:xfrm>
          <a:prstGeom prst="ellipse">
            <a:avLst/>
          </a:prstGeom>
          <a:solidFill>
            <a:srgbClr val="FFFFFF"/>
          </a:solidFill>
          <a:ln w="19050" cap="flat" cmpd="sng">
            <a:solidFill>
              <a:srgbClr val="F84E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4" name="Google Shape;84;p1" descr="A picture containing food&#10;&#10;Description automatically generated"/>
          <p:cNvPicPr preferRelativeResize="0"/>
          <p:nvPr/>
        </p:nvPicPr>
        <p:blipFill rotWithShape="1">
          <a:blip r:embed="rId3">
            <a:alphaModFix/>
          </a:blip>
          <a:srcRect l="32966" r="8035" b="1"/>
          <a:stretch/>
        </p:blipFill>
        <p:spPr>
          <a:xfrm>
            <a:off x="5508267" y="1447648"/>
            <a:ext cx="1175465" cy="1175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Wording Principle: YES!</a:t>
            </a:r>
          </a:p>
        </p:txBody>
      </p:sp>
      <p:sp>
        <p:nvSpPr>
          <p:cNvPr id="36866"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a:solidFill>
                  <a:srgbClr val="000000"/>
                </a:solidFill>
                <a:latin typeface="Arial" pitchFamily="34" charset="0"/>
              </a:rPr>
              <a:t>A picture of a man on the door means men’s bathroom.</a:t>
            </a:r>
          </a:p>
        </p:txBody>
      </p:sp>
      <p:sp>
        <p:nvSpPr>
          <p:cNvPr id="36868" name="Text Box 4"/>
          <p:cNvSpPr txBox="1">
            <a:spLocks noChangeArrowheads="1"/>
          </p:cNvSpPr>
          <p:nvPr/>
        </p:nvSpPr>
        <p:spPr bwMode="auto">
          <a:xfrm>
            <a:off x="6698933" y="2025968"/>
            <a:ext cx="3730467" cy="2039341"/>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a:latin typeface="Arial" pitchFamily="34" charset="0"/>
              </a:rPr>
              <a:t>A picture of a woman on the door means women’s bathroom.</a:t>
            </a:r>
            <a:endParaRPr lang="en-US" sz="1260"/>
          </a:p>
          <a:p>
            <a:pPr>
              <a:lnSpc>
                <a:spcPct val="95000"/>
              </a:lnSpc>
            </a:pPr>
            <a:endParaRPr lang="en-US" sz="2790">
              <a:latin typeface="Arial" pitchFamily="34" charset="0"/>
            </a:endParaRPr>
          </a:p>
          <a:p>
            <a:pPr>
              <a:lnSpc>
                <a:spcPct val="95000"/>
              </a:lnSpc>
            </a:pPr>
            <a:endParaRPr lang="en-US" sz="2790">
              <a:latin typeface="Arial" pitchFamily="34" charset="0"/>
            </a:endParaRPr>
          </a:p>
        </p:txBody>
      </p:sp>
      <p:pic>
        <p:nvPicPr>
          <p:cNvPr id="36869" name="Picture 5"/>
          <p:cNvPicPr>
            <a:picLocks noChangeAspect="1" noChangeArrowheads="1"/>
          </p:cNvPicPr>
          <p:nvPr/>
        </p:nvPicPr>
        <p:blipFill>
          <a:blip r:embed="rId2" cstate="print"/>
          <a:srcRect/>
          <a:stretch>
            <a:fillRect/>
          </a:stretch>
        </p:blipFill>
        <p:spPr bwMode="auto">
          <a:xfrm>
            <a:off x="3535680" y="3729038"/>
            <a:ext cx="1804512" cy="2205990"/>
          </a:xfrm>
          <a:prstGeom prst="rect">
            <a:avLst/>
          </a:prstGeom>
          <a:noFill/>
        </p:spPr>
      </p:pic>
      <p:pic>
        <p:nvPicPr>
          <p:cNvPr id="36870" name="Picture 6"/>
          <p:cNvPicPr>
            <a:picLocks noChangeAspect="1" noChangeArrowheads="1"/>
          </p:cNvPicPr>
          <p:nvPr/>
        </p:nvPicPr>
        <p:blipFill>
          <a:blip r:embed="rId3" cstate="print"/>
          <a:srcRect/>
          <a:stretch>
            <a:fillRect/>
          </a:stretch>
        </p:blipFill>
        <p:spPr bwMode="auto">
          <a:xfrm>
            <a:off x="7376160" y="3933349"/>
            <a:ext cx="1964532" cy="1965960"/>
          </a:xfrm>
          <a:prstGeom prst="rect">
            <a:avLst/>
          </a:prstGeom>
          <a:noFill/>
        </p:spPr>
      </p:pic>
      <p:pic>
        <p:nvPicPr>
          <p:cNvPr id="7" name="Google Shape;98;g8a90e8a182_0_10" descr="A picture containing food&#10;&#10;Description automatically generated">
            <a:extLst>
              <a:ext uri="{FF2B5EF4-FFF2-40B4-BE49-F238E27FC236}">
                <a16:creationId xmlns:a16="http://schemas.microsoft.com/office/drawing/2014/main" id="{281ABF6B-CBCD-4E3B-837B-2F348867C561}"/>
              </a:ext>
            </a:extLst>
          </p:cNvPr>
          <p:cNvPicPr preferRelativeResize="0"/>
          <p:nvPr/>
        </p:nvPicPr>
        <p:blipFill rotWithShape="1">
          <a:blip r:embed="rId4">
            <a:alphaModFix/>
          </a:blip>
          <a:srcRect/>
          <a:stretch/>
        </p:blipFill>
        <p:spPr>
          <a:xfrm>
            <a:off x="10594232" y="241935"/>
            <a:ext cx="1333500" cy="7867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Wording Principle: NO!</a:t>
            </a:r>
          </a:p>
        </p:txBody>
      </p:sp>
      <p:sp>
        <p:nvSpPr>
          <p:cNvPr id="37890"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a:solidFill>
                  <a:srgbClr val="000000"/>
                </a:solidFill>
                <a:latin typeface="Arial" pitchFamily="34" charset="0"/>
              </a:rPr>
              <a:t>A picture of a man on the door means men’s bathroom.</a:t>
            </a:r>
            <a:endParaRPr lang="en-US"/>
          </a:p>
          <a:p>
            <a:pPr algn="l">
              <a:lnSpc>
                <a:spcPct val="95000"/>
              </a:lnSpc>
              <a:spcBef>
                <a:spcPct val="0"/>
              </a:spcBef>
            </a:pPr>
            <a:endParaRPr lang="en-US" sz="2790">
              <a:solidFill>
                <a:srgbClr val="000000"/>
              </a:solidFill>
              <a:latin typeface="Arial" pitchFamily="34" charset="0"/>
            </a:endParaRPr>
          </a:p>
          <a:p>
            <a:pPr algn="l">
              <a:lnSpc>
                <a:spcPct val="95000"/>
              </a:lnSpc>
              <a:spcBef>
                <a:spcPct val="0"/>
              </a:spcBef>
            </a:pPr>
            <a:endParaRPr lang="en-US" sz="2790">
              <a:solidFill>
                <a:srgbClr val="000000"/>
              </a:solidFill>
              <a:latin typeface="Arial" pitchFamily="34" charset="0"/>
            </a:endParaRPr>
          </a:p>
        </p:txBody>
      </p:sp>
      <p:sp>
        <p:nvSpPr>
          <p:cNvPr id="37892" name="Text Box 4"/>
          <p:cNvSpPr txBox="1">
            <a:spLocks noChangeArrowheads="1"/>
          </p:cNvSpPr>
          <p:nvPr/>
        </p:nvSpPr>
        <p:spPr bwMode="auto">
          <a:xfrm>
            <a:off x="6698933" y="2025967"/>
            <a:ext cx="3730467" cy="1631472"/>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a:latin typeface="Arial" pitchFamily="34" charset="0"/>
              </a:rPr>
              <a:t>When there is a picture of a woman on the door it means that it is a woman’s room.</a:t>
            </a:r>
          </a:p>
        </p:txBody>
      </p:sp>
      <p:pic>
        <p:nvPicPr>
          <p:cNvPr id="37893" name="Picture 5"/>
          <p:cNvPicPr>
            <a:picLocks noChangeAspect="1" noChangeArrowheads="1"/>
          </p:cNvPicPr>
          <p:nvPr/>
        </p:nvPicPr>
        <p:blipFill>
          <a:blip r:embed="rId2" cstate="print"/>
          <a:srcRect/>
          <a:stretch>
            <a:fillRect/>
          </a:stretch>
        </p:blipFill>
        <p:spPr bwMode="auto">
          <a:xfrm>
            <a:off x="7559040" y="4467702"/>
            <a:ext cx="1758792" cy="1890236"/>
          </a:xfrm>
          <a:prstGeom prst="rect">
            <a:avLst/>
          </a:prstGeom>
          <a:noFill/>
        </p:spPr>
      </p:pic>
      <p:pic>
        <p:nvPicPr>
          <p:cNvPr id="37894" name="Picture 6"/>
          <p:cNvPicPr>
            <a:picLocks noChangeAspect="1" noChangeArrowheads="1"/>
          </p:cNvPicPr>
          <p:nvPr/>
        </p:nvPicPr>
        <p:blipFill>
          <a:blip r:embed="rId3" cstate="print"/>
          <a:srcRect/>
          <a:stretch>
            <a:fillRect/>
          </a:stretch>
        </p:blipFill>
        <p:spPr bwMode="auto">
          <a:xfrm>
            <a:off x="3535680" y="3853339"/>
            <a:ext cx="1970247" cy="2297430"/>
          </a:xfrm>
          <a:prstGeom prst="rect">
            <a:avLst/>
          </a:prstGeom>
          <a:noFill/>
        </p:spPr>
      </p:pic>
      <p:pic>
        <p:nvPicPr>
          <p:cNvPr id="7" name="Google Shape;98;g8a90e8a182_0_10" descr="A picture containing food&#10;&#10;Description automatically generated">
            <a:extLst>
              <a:ext uri="{FF2B5EF4-FFF2-40B4-BE49-F238E27FC236}">
                <a16:creationId xmlns:a16="http://schemas.microsoft.com/office/drawing/2014/main" id="{515C88F0-35A8-4FDA-ACFE-80ECD8A000AB}"/>
              </a:ext>
            </a:extLst>
          </p:cNvPr>
          <p:cNvPicPr preferRelativeResize="0"/>
          <p:nvPr/>
        </p:nvPicPr>
        <p:blipFill rotWithShape="1">
          <a:blip r:embed="rId4">
            <a:alphaModFix/>
          </a:blip>
          <a:srcRect/>
          <a:stretch/>
        </p:blipFill>
        <p:spPr>
          <a:xfrm>
            <a:off x="10429399" y="428939"/>
            <a:ext cx="1333500" cy="7867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Wording Principle: YES!</a:t>
            </a:r>
          </a:p>
        </p:txBody>
      </p:sp>
      <p:sp>
        <p:nvSpPr>
          <p:cNvPr id="38914"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dirty="0">
                <a:solidFill>
                  <a:srgbClr val="000000"/>
                </a:solidFill>
                <a:latin typeface="Arial" pitchFamily="34" charset="0"/>
              </a:rPr>
              <a:t>Get ready to spell some words that contain the sound /e/ spelled with the letters e-a.</a:t>
            </a:r>
            <a:endParaRPr lang="en-US" dirty="0"/>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Spell </a:t>
            </a:r>
            <a:r>
              <a:rPr lang="en-US" sz="2790" b="1" u="sng" dirty="0">
                <a:solidFill>
                  <a:srgbClr val="000000"/>
                </a:solidFill>
                <a:latin typeface="Arial" pitchFamily="34" charset="0"/>
              </a:rPr>
              <a:t>leave</a:t>
            </a:r>
            <a:r>
              <a:rPr lang="en-US" sz="2790" dirty="0">
                <a:solidFill>
                  <a:srgbClr val="000000"/>
                </a:solidFill>
                <a:latin typeface="Arial" pitchFamily="34" charset="0"/>
              </a:rPr>
              <a:t>. Get ready (signal) </a:t>
            </a:r>
            <a:endParaRPr lang="en-US" dirty="0"/>
          </a:p>
          <a:p>
            <a:pPr algn="l">
              <a:lnSpc>
                <a:spcPct val="95000"/>
              </a:lnSpc>
              <a:spcBef>
                <a:spcPct val="0"/>
              </a:spcBef>
            </a:pPr>
            <a:r>
              <a:rPr lang="en-US" sz="2790" b="1" dirty="0">
                <a:solidFill>
                  <a:srgbClr val="000000"/>
                </a:solidFill>
                <a:latin typeface="Arial" pitchFamily="34" charset="0"/>
              </a:rPr>
              <a:t>  		L-e-</a:t>
            </a:r>
            <a:r>
              <a:rPr lang="en-US" sz="2790" b="1" dirty="0" err="1">
                <a:solidFill>
                  <a:srgbClr val="000000"/>
                </a:solidFill>
                <a:latin typeface="Arial" pitchFamily="34" charset="0"/>
              </a:rPr>
              <a:t>a-v</a:t>
            </a:r>
            <a:r>
              <a:rPr lang="en-US" sz="2790" b="1" dirty="0">
                <a:solidFill>
                  <a:srgbClr val="000000"/>
                </a:solidFill>
                <a:latin typeface="Arial" pitchFamily="34" charset="0"/>
              </a:rPr>
              <a:t>-e</a:t>
            </a:r>
            <a:r>
              <a:rPr lang="en-US" sz="2790" dirty="0">
                <a:solidFill>
                  <a:srgbClr val="000000"/>
                </a:solidFill>
                <a:latin typeface="Arial" pitchFamily="34" charset="0"/>
              </a:rPr>
              <a:t>.</a:t>
            </a:r>
          </a:p>
        </p:txBody>
      </p:sp>
      <p:sp>
        <p:nvSpPr>
          <p:cNvPr id="38916" name="Text Box 4"/>
          <p:cNvSpPr txBox="1">
            <a:spLocks noChangeArrowheads="1"/>
          </p:cNvSpPr>
          <p:nvPr/>
        </p:nvSpPr>
        <p:spPr bwMode="auto">
          <a:xfrm>
            <a:off x="7365682" y="2009127"/>
            <a:ext cx="3730467" cy="2447208"/>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dirty="0">
                <a:latin typeface="Arial" pitchFamily="34" charset="0"/>
              </a:rPr>
              <a:t>Spell </a:t>
            </a:r>
            <a:r>
              <a:rPr lang="en-US" sz="2790" b="1" u="sng" dirty="0">
                <a:latin typeface="Arial" pitchFamily="34" charset="0"/>
              </a:rPr>
              <a:t>repeat</a:t>
            </a:r>
            <a:r>
              <a:rPr lang="en-US" sz="2790" dirty="0">
                <a:latin typeface="Arial" pitchFamily="34" charset="0"/>
              </a:rPr>
              <a:t>. Get ready (signal)</a:t>
            </a:r>
            <a:endParaRPr lang="en-US" sz="1260" dirty="0"/>
          </a:p>
          <a:p>
            <a:pPr>
              <a:lnSpc>
                <a:spcPct val="95000"/>
              </a:lnSpc>
            </a:pPr>
            <a:r>
              <a:rPr lang="en-US" sz="2790" b="1" dirty="0">
                <a:latin typeface="Arial" pitchFamily="34" charset="0"/>
              </a:rPr>
              <a:t>R-e-p-e-a-t</a:t>
            </a:r>
            <a:r>
              <a:rPr lang="en-US" sz="2790" dirty="0">
                <a:latin typeface="Arial" pitchFamily="34" charset="0"/>
              </a:rPr>
              <a:t>.</a:t>
            </a:r>
            <a:endParaRPr lang="en-US" sz="1260" dirty="0"/>
          </a:p>
          <a:p>
            <a:pPr lvl="1" indent="-308610">
              <a:lnSpc>
                <a:spcPct val="95000"/>
              </a:lnSpc>
              <a:buSzPct val="100000"/>
              <a:buFontTx/>
              <a:buChar char="•"/>
            </a:pPr>
            <a:r>
              <a:rPr lang="en-US" sz="2790" dirty="0">
                <a:latin typeface="Arial" pitchFamily="34" charset="0"/>
              </a:rPr>
              <a:t>(Repeat step 3 for : speak, leader, year)</a:t>
            </a:r>
            <a:endParaRPr lang="en-US" sz="1260" dirty="0"/>
          </a:p>
          <a:p>
            <a:pPr>
              <a:lnSpc>
                <a:spcPct val="95000"/>
              </a:lnSpc>
              <a:buClr>
                <a:srgbClr val="000000"/>
              </a:buClr>
              <a:buSzPct val="100000"/>
            </a:pPr>
            <a:endParaRPr lang="en-US" sz="2790" dirty="0">
              <a:latin typeface="Arial" pitchFamily="34" charset="0"/>
            </a:endParaRPr>
          </a:p>
        </p:txBody>
      </p:sp>
      <p:pic>
        <p:nvPicPr>
          <p:cNvPr id="38917" name="Picture 5"/>
          <p:cNvPicPr>
            <a:picLocks noChangeAspect="1" noChangeArrowheads="1"/>
          </p:cNvPicPr>
          <p:nvPr/>
        </p:nvPicPr>
        <p:blipFill>
          <a:blip r:embed="rId2" cstate="print"/>
          <a:srcRect/>
          <a:stretch>
            <a:fillRect/>
          </a:stretch>
        </p:blipFill>
        <p:spPr bwMode="auto">
          <a:xfrm>
            <a:off x="3444240" y="3383280"/>
            <a:ext cx="152877" cy="20003"/>
          </a:xfrm>
          <a:prstGeom prst="rect">
            <a:avLst/>
          </a:prstGeom>
          <a:noFill/>
        </p:spPr>
      </p:pic>
      <p:pic>
        <p:nvPicPr>
          <p:cNvPr id="6" name="Google Shape;98;g8a90e8a182_0_10" descr="A picture containing food&#10;&#10;Description automatically generated">
            <a:extLst>
              <a:ext uri="{FF2B5EF4-FFF2-40B4-BE49-F238E27FC236}">
                <a16:creationId xmlns:a16="http://schemas.microsoft.com/office/drawing/2014/main" id="{01C96152-0858-44CB-B800-F014C7D4CD9E}"/>
              </a:ext>
            </a:extLst>
          </p:cNvPr>
          <p:cNvPicPr preferRelativeResize="0"/>
          <p:nvPr/>
        </p:nvPicPr>
        <p:blipFill rotWithShape="1">
          <a:blip r:embed="rId3">
            <a:alphaModFix/>
          </a:blip>
          <a:srcRect/>
          <a:stretch/>
        </p:blipFill>
        <p:spPr>
          <a:xfrm>
            <a:off x="10429399" y="337302"/>
            <a:ext cx="1333500" cy="786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Wording Principle: NO!</a:t>
            </a:r>
          </a:p>
        </p:txBody>
      </p:sp>
      <p:sp>
        <p:nvSpPr>
          <p:cNvPr id="39938"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dirty="0">
                <a:solidFill>
                  <a:srgbClr val="000000"/>
                </a:solidFill>
                <a:latin typeface="Arial" pitchFamily="34" charset="0"/>
              </a:rPr>
              <a:t>Get ready to spell some words that contain the sound /e/ spelled with the letters e-a.</a:t>
            </a:r>
            <a:endParaRPr lang="en-US" dirty="0"/>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Spell </a:t>
            </a:r>
            <a:r>
              <a:rPr lang="en-US" sz="2790" b="1" u="sng" dirty="0">
                <a:solidFill>
                  <a:srgbClr val="000000"/>
                </a:solidFill>
                <a:latin typeface="Arial" pitchFamily="34" charset="0"/>
              </a:rPr>
              <a:t>leave</a:t>
            </a:r>
            <a:r>
              <a:rPr lang="en-US" sz="2790" dirty="0">
                <a:solidFill>
                  <a:srgbClr val="000000"/>
                </a:solidFill>
                <a:latin typeface="Arial" pitchFamily="34" charset="0"/>
              </a:rPr>
              <a:t>. Get ready. (signal)</a:t>
            </a:r>
            <a:endParaRPr lang="en-US" dirty="0"/>
          </a:p>
          <a:p>
            <a:pPr algn="l">
              <a:lnSpc>
                <a:spcPct val="95000"/>
              </a:lnSpc>
              <a:spcBef>
                <a:spcPct val="0"/>
              </a:spcBef>
            </a:pPr>
            <a:r>
              <a:rPr lang="en-US" sz="2790" b="1" dirty="0">
                <a:solidFill>
                  <a:srgbClr val="000000"/>
                </a:solidFill>
                <a:latin typeface="Arial" pitchFamily="34" charset="0"/>
              </a:rPr>
              <a:t>		L-e-</a:t>
            </a:r>
            <a:r>
              <a:rPr lang="en-US" sz="2790" b="1" dirty="0" err="1">
                <a:solidFill>
                  <a:srgbClr val="000000"/>
                </a:solidFill>
                <a:latin typeface="Arial" pitchFamily="34" charset="0"/>
              </a:rPr>
              <a:t>a-v</a:t>
            </a:r>
            <a:r>
              <a:rPr lang="en-US" sz="2790" b="1" dirty="0">
                <a:solidFill>
                  <a:srgbClr val="000000"/>
                </a:solidFill>
                <a:latin typeface="Arial" pitchFamily="34" charset="0"/>
              </a:rPr>
              <a:t>-e</a:t>
            </a:r>
            <a:endParaRPr lang="en-US" dirty="0"/>
          </a:p>
          <a:p>
            <a:pPr algn="l">
              <a:lnSpc>
                <a:spcPct val="95000"/>
              </a:lnSpc>
              <a:spcBef>
                <a:spcPct val="0"/>
              </a:spcBef>
            </a:pPr>
            <a:endParaRPr lang="en-US" sz="2790" dirty="0">
              <a:solidFill>
                <a:srgbClr val="000000"/>
              </a:solidFill>
              <a:latin typeface="Arial" pitchFamily="34" charset="0"/>
            </a:endParaRPr>
          </a:p>
          <a:p>
            <a:pPr algn="l">
              <a:lnSpc>
                <a:spcPct val="95000"/>
              </a:lnSpc>
              <a:spcBef>
                <a:spcPct val="0"/>
              </a:spcBef>
            </a:pPr>
            <a:endParaRPr lang="en-US" sz="2790" dirty="0">
              <a:solidFill>
                <a:srgbClr val="000000"/>
              </a:solidFill>
              <a:latin typeface="Arial" pitchFamily="34" charset="0"/>
            </a:endParaRPr>
          </a:p>
        </p:txBody>
      </p:sp>
      <p:sp>
        <p:nvSpPr>
          <p:cNvPr id="39940" name="Text Box 4"/>
          <p:cNvSpPr txBox="1">
            <a:spLocks noChangeArrowheads="1"/>
          </p:cNvSpPr>
          <p:nvPr/>
        </p:nvSpPr>
        <p:spPr bwMode="auto">
          <a:xfrm>
            <a:off x="7366502" y="1999021"/>
            <a:ext cx="3730467" cy="2039341"/>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dirty="0">
                <a:latin typeface="Arial" pitchFamily="34" charset="0"/>
              </a:rPr>
              <a:t>Now we are going to spell another word. Try to spell </a:t>
            </a:r>
            <a:r>
              <a:rPr lang="en-US" sz="2790" b="1" u="sng" dirty="0">
                <a:latin typeface="Arial" pitchFamily="34" charset="0"/>
              </a:rPr>
              <a:t>repeat</a:t>
            </a:r>
            <a:endParaRPr lang="en-US" sz="1260" dirty="0"/>
          </a:p>
          <a:p>
            <a:pPr lvl="1" indent="-308610">
              <a:lnSpc>
                <a:spcPct val="95000"/>
              </a:lnSpc>
              <a:buSzPct val="100000"/>
              <a:buFontTx/>
              <a:buChar char="•"/>
            </a:pPr>
            <a:r>
              <a:rPr lang="en-US" sz="2790" dirty="0">
                <a:latin typeface="Arial" pitchFamily="34" charset="0"/>
              </a:rPr>
              <a:t>Let’s go (no signal)</a:t>
            </a:r>
            <a:endParaRPr lang="en-US" sz="1260" dirty="0"/>
          </a:p>
          <a:p>
            <a:pPr>
              <a:lnSpc>
                <a:spcPct val="95000"/>
              </a:lnSpc>
            </a:pPr>
            <a:r>
              <a:rPr lang="en-US" sz="2790" dirty="0">
                <a:latin typeface="Arial" pitchFamily="34" charset="0"/>
              </a:rPr>
              <a:t>r-e-p-e-a-t</a:t>
            </a:r>
          </a:p>
        </p:txBody>
      </p:sp>
      <p:pic>
        <p:nvPicPr>
          <p:cNvPr id="39941" name="Picture 5"/>
          <p:cNvPicPr>
            <a:picLocks noChangeAspect="1" noChangeArrowheads="1"/>
          </p:cNvPicPr>
          <p:nvPr/>
        </p:nvPicPr>
        <p:blipFill>
          <a:blip r:embed="rId2" cstate="print"/>
          <a:srcRect/>
          <a:stretch>
            <a:fillRect/>
          </a:stretch>
        </p:blipFill>
        <p:spPr bwMode="auto">
          <a:xfrm>
            <a:off x="3275648" y="3343275"/>
            <a:ext cx="154305" cy="20003"/>
          </a:xfrm>
          <a:prstGeom prst="rect">
            <a:avLst/>
          </a:prstGeom>
          <a:noFill/>
        </p:spPr>
      </p:pic>
      <p:pic>
        <p:nvPicPr>
          <p:cNvPr id="2" name="Picture 1">
            <a:extLst>
              <a:ext uri="{FF2B5EF4-FFF2-40B4-BE49-F238E27FC236}">
                <a16:creationId xmlns:a16="http://schemas.microsoft.com/office/drawing/2014/main" id="{4A42465B-7135-4F4A-9F79-9EC6F2CCF9FD}"/>
              </a:ext>
            </a:extLst>
          </p:cNvPr>
          <p:cNvPicPr>
            <a:picLocks noChangeAspect="1"/>
          </p:cNvPicPr>
          <p:nvPr/>
        </p:nvPicPr>
        <p:blipFill>
          <a:blip r:embed="rId3"/>
          <a:stretch>
            <a:fillRect/>
          </a:stretch>
        </p:blipFill>
        <p:spPr>
          <a:xfrm>
            <a:off x="10429399" y="242248"/>
            <a:ext cx="1335140" cy="7864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Setup Principle</a:t>
            </a:r>
          </a:p>
        </p:txBody>
      </p:sp>
      <p:sp>
        <p:nvSpPr>
          <p:cNvPr id="43010" name="Rectangle 2"/>
          <p:cNvSpPr>
            <a:spLocks noGrp="1" noChangeArrowheads="1"/>
          </p:cNvSpPr>
          <p:nvPr>
            <p:ph type="subTitle" idx="1"/>
          </p:nvPr>
        </p:nvSpPr>
        <p:spPr>
          <a:xfrm>
            <a:off x="2737009" y="2025968"/>
            <a:ext cx="7692390"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3240">
                <a:solidFill>
                  <a:srgbClr val="000000"/>
                </a:solidFill>
                <a:latin typeface="Arial" pitchFamily="34" charset="0"/>
              </a:rPr>
              <a:t>Examples and non-examples selected for initial teaching of a concept should share the greatest possible number of </a:t>
            </a:r>
            <a:r>
              <a:rPr lang="en-US" sz="3240" b="1" i="1">
                <a:solidFill>
                  <a:srgbClr val="000000"/>
                </a:solidFill>
                <a:latin typeface="Arial" pitchFamily="34" charset="0"/>
              </a:rPr>
              <a:t>irrelevant features</a:t>
            </a:r>
            <a:r>
              <a:rPr lang="en-US" sz="3240">
                <a:solidFill>
                  <a:srgbClr val="000000"/>
                </a:solidFill>
                <a:latin typeface="Arial" pitchFamily="34" charset="0"/>
              </a:rPr>
              <a:t>.</a:t>
            </a:r>
            <a:endParaRPr lang="en-US"/>
          </a:p>
          <a:p>
            <a:pPr algn="l">
              <a:lnSpc>
                <a:spcPct val="95000"/>
              </a:lnSpc>
              <a:spcBef>
                <a:spcPct val="0"/>
              </a:spcBef>
            </a:pPr>
            <a:endParaRPr lang="en-US" sz="3240">
              <a:solidFill>
                <a:srgbClr val="000000"/>
              </a:solidFill>
              <a:latin typeface="Arial" pitchFamily="34" charset="0"/>
            </a:endParaRPr>
          </a:p>
          <a:p>
            <a:pPr algn="l">
              <a:lnSpc>
                <a:spcPct val="95000"/>
              </a:lnSpc>
              <a:spcBef>
                <a:spcPct val="0"/>
              </a:spcBef>
            </a:pPr>
            <a:endParaRPr lang="en-US" sz="3240">
              <a:solidFill>
                <a:srgbClr val="000000"/>
              </a:solidFill>
              <a:latin typeface="Arial" pitchFamily="34" charset="0"/>
            </a:endParaRPr>
          </a:p>
          <a:p>
            <a:pPr algn="l">
              <a:lnSpc>
                <a:spcPct val="95000"/>
              </a:lnSpc>
              <a:spcBef>
                <a:spcPct val="0"/>
              </a:spcBef>
            </a:pPr>
            <a:endParaRPr lang="en-US" sz="3240">
              <a:solidFill>
                <a:srgbClr val="000000"/>
              </a:solidFill>
              <a:latin typeface="Arial" pitchFamily="34" charset="0"/>
            </a:endParaRPr>
          </a:p>
          <a:p>
            <a:pPr lvl="1" indent="-308610" algn="l">
              <a:lnSpc>
                <a:spcPct val="95000"/>
              </a:lnSpc>
              <a:spcBef>
                <a:spcPct val="0"/>
              </a:spcBef>
              <a:buClr>
                <a:srgbClr val="000000"/>
              </a:buClr>
              <a:buFontTx/>
              <a:buChar char="•"/>
            </a:pPr>
            <a:r>
              <a:rPr lang="en-US" sz="1620">
                <a:solidFill>
                  <a:srgbClr val="000000"/>
                </a:solidFill>
                <a:latin typeface="Arial" pitchFamily="34" charset="0"/>
              </a:rPr>
              <a:t>Marchand-Martella, Nancy E., Slocum, Timothy A., Martella, Ronald C.. </a:t>
            </a:r>
            <a:r>
              <a:rPr lang="en-US" sz="1620" u="sng">
                <a:solidFill>
                  <a:srgbClr val="000000"/>
                </a:solidFill>
                <a:latin typeface="Arial" pitchFamily="34" charset="0"/>
              </a:rPr>
              <a:t>Introduction to Direct Instruction</a:t>
            </a:r>
            <a:r>
              <a:rPr lang="en-US" sz="1620">
                <a:solidFill>
                  <a:srgbClr val="000000"/>
                </a:solidFill>
                <a:latin typeface="Arial" pitchFamily="34" charset="0"/>
              </a:rPr>
              <a:t>. Pearson, Boston. 2004. 17-18.</a:t>
            </a:r>
            <a:endParaRPr lang="en-US"/>
          </a:p>
          <a:p>
            <a:pPr algn="l">
              <a:lnSpc>
                <a:spcPct val="95000"/>
              </a:lnSpc>
              <a:spcBef>
                <a:spcPct val="0"/>
              </a:spcBef>
              <a:buClr>
                <a:srgbClr val="000000"/>
              </a:buClr>
            </a:pPr>
            <a:endParaRPr lang="en-US" sz="3240">
              <a:solidFill>
                <a:srgbClr val="000000"/>
              </a:solidFill>
              <a:latin typeface="Arial" pitchFamily="34" charset="0"/>
            </a:endParaRPr>
          </a:p>
        </p:txBody>
      </p:sp>
      <p:pic>
        <p:nvPicPr>
          <p:cNvPr id="4" name="Google Shape;98;g8a90e8a182_0_10" descr="A picture containing food&#10;&#10;Description automatically generated">
            <a:extLst>
              <a:ext uri="{FF2B5EF4-FFF2-40B4-BE49-F238E27FC236}">
                <a16:creationId xmlns:a16="http://schemas.microsoft.com/office/drawing/2014/main" id="{35F73496-EBB0-4674-A4D5-CBFDC6C9AE3B}"/>
              </a:ext>
            </a:extLst>
          </p:cNvPr>
          <p:cNvPicPr preferRelativeResize="0"/>
          <p:nvPr/>
        </p:nvPicPr>
        <p:blipFill rotWithShape="1">
          <a:blip r:embed="rId2">
            <a:alphaModFix/>
          </a:blip>
          <a:srcRect/>
          <a:stretch/>
        </p:blipFill>
        <p:spPr>
          <a:xfrm>
            <a:off x="10020300" y="522128"/>
            <a:ext cx="1333500" cy="7867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Setup Principle</a:t>
            </a:r>
          </a:p>
        </p:txBody>
      </p:sp>
      <p:sp>
        <p:nvSpPr>
          <p:cNvPr id="44034"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b="1" i="1" u="sng" dirty="0">
                <a:solidFill>
                  <a:srgbClr val="000000"/>
                </a:solidFill>
                <a:latin typeface="Arial" pitchFamily="34" charset="0"/>
              </a:rPr>
              <a:t>YES!!</a:t>
            </a:r>
            <a:endParaRPr lang="en-US" dirty="0"/>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This is on.</a:t>
            </a:r>
            <a:endParaRPr lang="en-US" dirty="0"/>
          </a:p>
          <a:p>
            <a:pPr algn="l">
              <a:lnSpc>
                <a:spcPct val="95000"/>
              </a:lnSpc>
              <a:spcBef>
                <a:spcPct val="0"/>
              </a:spcBef>
            </a:pPr>
            <a:endParaRPr lang="en-US" sz="2790" dirty="0">
              <a:solidFill>
                <a:srgbClr val="000000"/>
              </a:solidFill>
              <a:latin typeface="Arial" pitchFamily="34" charset="0"/>
            </a:endParaRPr>
          </a:p>
          <a:p>
            <a:pPr algn="l">
              <a:lnSpc>
                <a:spcPct val="95000"/>
              </a:lnSpc>
              <a:spcBef>
                <a:spcPct val="0"/>
              </a:spcBef>
            </a:pPr>
            <a:endParaRPr lang="en-US" sz="2790" dirty="0">
              <a:solidFill>
                <a:srgbClr val="000000"/>
              </a:solidFill>
              <a:latin typeface="Arial" pitchFamily="34" charset="0"/>
            </a:endParaRPr>
          </a:p>
          <a:p>
            <a:pPr algn="l">
              <a:lnSpc>
                <a:spcPct val="95000"/>
              </a:lnSpc>
              <a:spcBef>
                <a:spcPct val="0"/>
              </a:spcBef>
            </a:pPr>
            <a:endParaRPr lang="en-US" sz="2790" dirty="0">
              <a:solidFill>
                <a:srgbClr val="000000"/>
              </a:solidFill>
              <a:latin typeface="Arial" pitchFamily="34" charset="0"/>
            </a:endParaRPr>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This is not on.</a:t>
            </a:r>
          </a:p>
        </p:txBody>
      </p:sp>
      <p:sp>
        <p:nvSpPr>
          <p:cNvPr id="44036" name="Text Box 4"/>
          <p:cNvSpPr txBox="1">
            <a:spLocks noChangeArrowheads="1"/>
          </p:cNvSpPr>
          <p:nvPr/>
        </p:nvSpPr>
        <p:spPr bwMode="auto">
          <a:xfrm>
            <a:off x="6698933" y="2025968"/>
            <a:ext cx="3730467" cy="2447208"/>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b="1" i="1" u="sng" dirty="0">
                <a:latin typeface="Arial" pitchFamily="34" charset="0"/>
              </a:rPr>
              <a:t>NO!!</a:t>
            </a:r>
            <a:endParaRPr lang="en-US" sz="1260" dirty="0"/>
          </a:p>
          <a:p>
            <a:pPr lvl="1" indent="-308610">
              <a:lnSpc>
                <a:spcPct val="95000"/>
              </a:lnSpc>
              <a:buSzPct val="100000"/>
              <a:buFontTx/>
              <a:buChar char="•"/>
            </a:pPr>
            <a:r>
              <a:rPr lang="en-US" sz="2790" dirty="0">
                <a:latin typeface="Arial" pitchFamily="34" charset="0"/>
              </a:rPr>
              <a:t>This is on.</a:t>
            </a:r>
            <a:endParaRPr lang="en-US" sz="1260" dirty="0"/>
          </a:p>
          <a:p>
            <a:pPr>
              <a:lnSpc>
                <a:spcPct val="95000"/>
              </a:lnSpc>
            </a:pPr>
            <a:endParaRPr lang="en-US" sz="2790" dirty="0">
              <a:latin typeface="Arial" pitchFamily="34" charset="0"/>
            </a:endParaRPr>
          </a:p>
          <a:p>
            <a:pPr>
              <a:lnSpc>
                <a:spcPct val="95000"/>
              </a:lnSpc>
            </a:pPr>
            <a:endParaRPr lang="en-US" sz="2790" dirty="0">
              <a:latin typeface="Arial" pitchFamily="34" charset="0"/>
            </a:endParaRPr>
          </a:p>
          <a:p>
            <a:pPr>
              <a:lnSpc>
                <a:spcPct val="95000"/>
              </a:lnSpc>
            </a:pPr>
            <a:endParaRPr lang="en-US" sz="2790" dirty="0">
              <a:latin typeface="Arial" pitchFamily="34" charset="0"/>
            </a:endParaRPr>
          </a:p>
          <a:p>
            <a:pPr lvl="1" indent="-308610">
              <a:lnSpc>
                <a:spcPct val="95000"/>
              </a:lnSpc>
              <a:buSzPct val="100000"/>
              <a:buFontTx/>
              <a:buChar char="•"/>
            </a:pPr>
            <a:r>
              <a:rPr lang="en-US" sz="2790" dirty="0">
                <a:latin typeface="Arial" pitchFamily="34" charset="0"/>
              </a:rPr>
              <a:t>This is not on.</a:t>
            </a:r>
          </a:p>
        </p:txBody>
      </p:sp>
      <p:pic>
        <p:nvPicPr>
          <p:cNvPr id="44037" name="Picture 5"/>
          <p:cNvPicPr>
            <a:picLocks noChangeAspect="1" noChangeArrowheads="1"/>
          </p:cNvPicPr>
          <p:nvPr/>
        </p:nvPicPr>
        <p:blipFill>
          <a:blip r:embed="rId2" cstate="print"/>
          <a:srcRect/>
          <a:stretch>
            <a:fillRect/>
          </a:stretch>
        </p:blipFill>
        <p:spPr bwMode="auto">
          <a:xfrm>
            <a:off x="3284220" y="2948940"/>
            <a:ext cx="934403" cy="934403"/>
          </a:xfrm>
          <a:prstGeom prst="rect">
            <a:avLst/>
          </a:prstGeom>
          <a:noFill/>
        </p:spPr>
      </p:pic>
      <p:pic>
        <p:nvPicPr>
          <p:cNvPr id="44038" name="Picture 6"/>
          <p:cNvPicPr>
            <a:picLocks noChangeAspect="1" noChangeArrowheads="1"/>
          </p:cNvPicPr>
          <p:nvPr/>
        </p:nvPicPr>
        <p:blipFill>
          <a:blip r:embed="rId2" cstate="print"/>
          <a:srcRect/>
          <a:stretch>
            <a:fillRect/>
          </a:stretch>
        </p:blipFill>
        <p:spPr bwMode="auto">
          <a:xfrm>
            <a:off x="3418523" y="5400675"/>
            <a:ext cx="934403" cy="934403"/>
          </a:xfrm>
          <a:prstGeom prst="rect">
            <a:avLst/>
          </a:prstGeom>
          <a:noFill/>
        </p:spPr>
      </p:pic>
      <p:pic>
        <p:nvPicPr>
          <p:cNvPr id="44039" name="Picture 7"/>
          <p:cNvPicPr>
            <a:picLocks noChangeAspect="1" noChangeArrowheads="1"/>
          </p:cNvPicPr>
          <p:nvPr/>
        </p:nvPicPr>
        <p:blipFill>
          <a:blip r:embed="rId3" cstate="print"/>
          <a:srcRect/>
          <a:stretch>
            <a:fillRect/>
          </a:stretch>
        </p:blipFill>
        <p:spPr bwMode="auto">
          <a:xfrm>
            <a:off x="2667001" y="3909060"/>
            <a:ext cx="2287428" cy="21432"/>
          </a:xfrm>
          <a:prstGeom prst="rect">
            <a:avLst/>
          </a:prstGeom>
          <a:noFill/>
        </p:spPr>
      </p:pic>
      <p:pic>
        <p:nvPicPr>
          <p:cNvPr id="44040" name="Picture 8"/>
          <p:cNvPicPr>
            <a:picLocks noChangeAspect="1" noChangeArrowheads="1"/>
          </p:cNvPicPr>
          <p:nvPr/>
        </p:nvPicPr>
        <p:blipFill>
          <a:blip r:embed="rId4" cstate="print"/>
          <a:srcRect/>
          <a:stretch>
            <a:fillRect/>
          </a:stretch>
        </p:blipFill>
        <p:spPr bwMode="auto">
          <a:xfrm>
            <a:off x="2818448" y="6466523"/>
            <a:ext cx="2211705" cy="21432"/>
          </a:xfrm>
          <a:prstGeom prst="rect">
            <a:avLst/>
          </a:prstGeom>
          <a:noFill/>
        </p:spPr>
      </p:pic>
      <p:pic>
        <p:nvPicPr>
          <p:cNvPr id="44041" name="Picture 9"/>
          <p:cNvPicPr>
            <a:picLocks noChangeAspect="1" noChangeArrowheads="1"/>
          </p:cNvPicPr>
          <p:nvPr/>
        </p:nvPicPr>
        <p:blipFill>
          <a:blip r:embed="rId2" cstate="print"/>
          <a:srcRect/>
          <a:stretch>
            <a:fillRect/>
          </a:stretch>
        </p:blipFill>
        <p:spPr bwMode="auto">
          <a:xfrm>
            <a:off x="7536180" y="2948940"/>
            <a:ext cx="934403" cy="934403"/>
          </a:xfrm>
          <a:prstGeom prst="rect">
            <a:avLst/>
          </a:prstGeom>
          <a:noFill/>
        </p:spPr>
      </p:pic>
      <p:pic>
        <p:nvPicPr>
          <p:cNvPr id="44042" name="Picture 10"/>
          <p:cNvPicPr>
            <a:picLocks noChangeAspect="1" noChangeArrowheads="1"/>
          </p:cNvPicPr>
          <p:nvPr/>
        </p:nvPicPr>
        <p:blipFill>
          <a:blip r:embed="rId4" cstate="print"/>
          <a:srcRect/>
          <a:stretch>
            <a:fillRect/>
          </a:stretch>
        </p:blipFill>
        <p:spPr bwMode="auto">
          <a:xfrm>
            <a:off x="6850380" y="3840480"/>
            <a:ext cx="2211705" cy="20003"/>
          </a:xfrm>
          <a:prstGeom prst="rect">
            <a:avLst/>
          </a:prstGeom>
          <a:noFill/>
        </p:spPr>
      </p:pic>
      <p:pic>
        <p:nvPicPr>
          <p:cNvPr id="44043" name="Picture 11"/>
          <p:cNvPicPr>
            <a:picLocks noChangeAspect="1" noChangeArrowheads="1"/>
          </p:cNvPicPr>
          <p:nvPr/>
        </p:nvPicPr>
        <p:blipFill>
          <a:blip r:embed="rId5" cstate="print"/>
          <a:srcRect/>
          <a:stretch>
            <a:fillRect/>
          </a:stretch>
        </p:blipFill>
        <p:spPr bwMode="auto">
          <a:xfrm>
            <a:off x="7610475" y="5323523"/>
            <a:ext cx="934403" cy="934403"/>
          </a:xfrm>
          <a:prstGeom prst="rect">
            <a:avLst/>
          </a:prstGeom>
          <a:noFill/>
        </p:spPr>
      </p:pic>
      <p:pic>
        <p:nvPicPr>
          <p:cNvPr id="44044" name="Picture 12"/>
          <p:cNvPicPr>
            <a:picLocks noChangeAspect="1" noChangeArrowheads="1"/>
          </p:cNvPicPr>
          <p:nvPr/>
        </p:nvPicPr>
        <p:blipFill>
          <a:blip r:embed="rId3" cstate="print"/>
          <a:srcRect/>
          <a:stretch>
            <a:fillRect/>
          </a:stretch>
        </p:blipFill>
        <p:spPr bwMode="auto">
          <a:xfrm>
            <a:off x="7086125" y="6466523"/>
            <a:ext cx="2287428" cy="21432"/>
          </a:xfrm>
          <a:prstGeom prst="rect">
            <a:avLst/>
          </a:prstGeom>
          <a:noFill/>
        </p:spPr>
      </p:pic>
      <p:pic>
        <p:nvPicPr>
          <p:cNvPr id="13" name="Picture 7"/>
          <p:cNvPicPr>
            <a:picLocks noChangeAspect="1" noChangeArrowheads="1"/>
          </p:cNvPicPr>
          <p:nvPr/>
        </p:nvPicPr>
        <p:blipFill>
          <a:blip r:embed="rId3" cstate="print"/>
          <a:srcRect/>
          <a:stretch>
            <a:fillRect/>
          </a:stretch>
        </p:blipFill>
        <p:spPr bwMode="auto">
          <a:xfrm>
            <a:off x="6987541" y="3840480"/>
            <a:ext cx="2287428" cy="21432"/>
          </a:xfrm>
          <a:prstGeom prst="rect">
            <a:avLst/>
          </a:prstGeom>
          <a:noFill/>
        </p:spPr>
      </p:pic>
      <p:pic>
        <p:nvPicPr>
          <p:cNvPr id="14" name="Picture 7"/>
          <p:cNvPicPr>
            <a:picLocks noChangeAspect="1" noChangeArrowheads="1"/>
          </p:cNvPicPr>
          <p:nvPr/>
        </p:nvPicPr>
        <p:blipFill>
          <a:blip r:embed="rId3" cstate="print"/>
          <a:srcRect/>
          <a:stretch>
            <a:fillRect/>
          </a:stretch>
        </p:blipFill>
        <p:spPr bwMode="auto">
          <a:xfrm>
            <a:off x="2735581" y="3840480"/>
            <a:ext cx="2287428" cy="21432"/>
          </a:xfrm>
          <a:prstGeom prst="rect">
            <a:avLst/>
          </a:prstGeom>
          <a:noFill/>
        </p:spPr>
      </p:pic>
      <p:pic>
        <p:nvPicPr>
          <p:cNvPr id="15" name="Google Shape;98;g8a90e8a182_0_10" descr="A picture containing food&#10;&#10;Description automatically generated">
            <a:extLst>
              <a:ext uri="{FF2B5EF4-FFF2-40B4-BE49-F238E27FC236}">
                <a16:creationId xmlns:a16="http://schemas.microsoft.com/office/drawing/2014/main" id="{286B2A6C-EABC-4EF0-A4AD-02F86D576AB7}"/>
              </a:ext>
            </a:extLst>
          </p:cNvPr>
          <p:cNvPicPr preferRelativeResize="0"/>
          <p:nvPr/>
        </p:nvPicPr>
        <p:blipFill rotWithShape="1">
          <a:blip r:embed="rId6">
            <a:alphaModFix/>
          </a:blip>
          <a:srcRect/>
          <a:stretch/>
        </p:blipFill>
        <p:spPr>
          <a:xfrm>
            <a:off x="10234308" y="385938"/>
            <a:ext cx="1333500" cy="7867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ctrTitle"/>
          </p:nvPr>
        </p:nvSpPr>
        <p:spPr>
          <a:xfrm>
            <a:off x="1421130" y="-26250"/>
            <a:ext cx="7692390" cy="1051560"/>
          </a:xfrm>
        </p:spPr>
        <p:txBody>
          <a:bodyPr spcFirstLastPara="1" wrap="square" lIns="0" tIns="0" rIns="0" bIns="0" anchor="b" anchorCtr="0">
            <a:noAutofit/>
          </a:bodyPr>
          <a:lstStyle/>
          <a:p>
            <a:pPr algn="l">
              <a:lnSpc>
                <a:spcPct val="95000"/>
              </a:lnSpc>
            </a:pPr>
            <a:r>
              <a:rPr lang="en-US" sz="4410" dirty="0">
                <a:solidFill>
                  <a:srgbClr val="003366"/>
                </a:solidFill>
                <a:latin typeface="Arial" pitchFamily="34" charset="0"/>
              </a:rPr>
              <a:t>The Set Up Principle</a:t>
            </a:r>
          </a:p>
        </p:txBody>
      </p:sp>
      <p:sp>
        <p:nvSpPr>
          <p:cNvPr id="45058" name="Rectangle 2"/>
          <p:cNvSpPr>
            <a:spLocks noGrp="1" noChangeArrowheads="1"/>
          </p:cNvSpPr>
          <p:nvPr>
            <p:ph type="subTitle" idx="1"/>
          </p:nvPr>
        </p:nvSpPr>
        <p:spPr>
          <a:xfrm>
            <a:off x="1452563" y="1820073"/>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dirty="0">
                <a:solidFill>
                  <a:srgbClr val="000000"/>
                </a:solidFill>
                <a:latin typeface="Arial" pitchFamily="34" charset="0"/>
              </a:rPr>
              <a:t>Stop: to end an action, activity, movement or event or to make something end.</a:t>
            </a:r>
            <a:endParaRPr lang="en-US" dirty="0"/>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This is stop</a:t>
            </a:r>
            <a:endParaRPr lang="en-US" dirty="0"/>
          </a:p>
          <a:p>
            <a:pPr algn="l">
              <a:lnSpc>
                <a:spcPct val="95000"/>
              </a:lnSpc>
              <a:spcBef>
                <a:spcPct val="0"/>
              </a:spcBef>
            </a:pPr>
            <a:endParaRPr lang="en-US" sz="2790" dirty="0">
              <a:solidFill>
                <a:srgbClr val="000000"/>
              </a:solidFill>
              <a:latin typeface="Arial" pitchFamily="34" charset="0"/>
            </a:endParaRPr>
          </a:p>
          <a:p>
            <a:pPr lvl="1" indent="-308610" algn="l">
              <a:lnSpc>
                <a:spcPct val="95000"/>
              </a:lnSpc>
              <a:spcBef>
                <a:spcPct val="0"/>
              </a:spcBef>
              <a:buClr>
                <a:srgbClr val="000000"/>
              </a:buClr>
              <a:buFontTx/>
              <a:buChar char="•"/>
            </a:pPr>
            <a:endParaRPr lang="en-US" sz="2790" dirty="0">
              <a:solidFill>
                <a:srgbClr val="000000"/>
              </a:solidFill>
              <a:latin typeface="Arial" pitchFamily="34" charset="0"/>
            </a:endParaRPr>
          </a:p>
          <a:p>
            <a:pPr lvl="1" indent="-308610" algn="l">
              <a:lnSpc>
                <a:spcPct val="95000"/>
              </a:lnSpc>
              <a:spcBef>
                <a:spcPct val="0"/>
              </a:spcBef>
              <a:buClr>
                <a:srgbClr val="000000"/>
              </a:buClr>
              <a:buFontTx/>
              <a:buChar char="•"/>
            </a:pPr>
            <a:r>
              <a:rPr lang="en-US" sz="2790" dirty="0">
                <a:solidFill>
                  <a:srgbClr val="000000"/>
                </a:solidFill>
                <a:latin typeface="Arial" pitchFamily="34" charset="0"/>
              </a:rPr>
              <a:t>This is not stop</a:t>
            </a:r>
          </a:p>
        </p:txBody>
      </p:sp>
      <p:sp>
        <p:nvSpPr>
          <p:cNvPr id="45060" name="Text Box 4"/>
          <p:cNvSpPr txBox="1">
            <a:spLocks noChangeArrowheads="1"/>
          </p:cNvSpPr>
          <p:nvPr/>
        </p:nvSpPr>
        <p:spPr bwMode="auto">
          <a:xfrm>
            <a:off x="6698933" y="2025968"/>
            <a:ext cx="3730467" cy="3670813"/>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dirty="0">
                <a:latin typeface="Arial" pitchFamily="34" charset="0"/>
              </a:rPr>
              <a:t>Stop: to end an action, activity, movement or event or to make something end.</a:t>
            </a:r>
            <a:endParaRPr lang="en-US" sz="1260" dirty="0"/>
          </a:p>
          <a:p>
            <a:pPr lvl="1" indent="-308610">
              <a:lnSpc>
                <a:spcPct val="95000"/>
              </a:lnSpc>
              <a:buSzPct val="100000"/>
              <a:buFontTx/>
              <a:buChar char="•"/>
            </a:pPr>
            <a:r>
              <a:rPr lang="en-US" sz="2790" dirty="0">
                <a:latin typeface="Arial" pitchFamily="34" charset="0"/>
              </a:rPr>
              <a:t>This is stop</a:t>
            </a:r>
            <a:endParaRPr lang="en-US" sz="1260" dirty="0"/>
          </a:p>
          <a:p>
            <a:pPr>
              <a:lnSpc>
                <a:spcPct val="95000"/>
              </a:lnSpc>
            </a:pPr>
            <a:endParaRPr lang="en-US" sz="2790" dirty="0">
              <a:latin typeface="Arial" pitchFamily="34" charset="0"/>
            </a:endParaRPr>
          </a:p>
          <a:p>
            <a:pPr lvl="1" indent="-308610">
              <a:lnSpc>
                <a:spcPct val="95000"/>
              </a:lnSpc>
              <a:buSzPct val="100000"/>
              <a:buFontTx/>
              <a:buChar char="•"/>
            </a:pPr>
            <a:endParaRPr lang="en-US" sz="2790" dirty="0">
              <a:latin typeface="Arial" pitchFamily="34" charset="0"/>
            </a:endParaRPr>
          </a:p>
          <a:p>
            <a:pPr lvl="1" indent="-308610">
              <a:lnSpc>
                <a:spcPct val="95000"/>
              </a:lnSpc>
              <a:buSzPct val="100000"/>
              <a:buFontTx/>
              <a:buChar char="•"/>
            </a:pPr>
            <a:r>
              <a:rPr lang="en-US" sz="2790" dirty="0">
                <a:latin typeface="Arial" pitchFamily="34" charset="0"/>
              </a:rPr>
              <a:t>This is not stop</a:t>
            </a:r>
          </a:p>
        </p:txBody>
      </p:sp>
      <p:pic>
        <p:nvPicPr>
          <p:cNvPr id="45061" name="Picture 5"/>
          <p:cNvPicPr>
            <a:picLocks noChangeAspect="1" noChangeArrowheads="1"/>
          </p:cNvPicPr>
          <p:nvPr/>
        </p:nvPicPr>
        <p:blipFill>
          <a:blip r:embed="rId2" cstate="print"/>
          <a:srcRect/>
          <a:stretch>
            <a:fillRect/>
          </a:stretch>
        </p:blipFill>
        <p:spPr bwMode="auto">
          <a:xfrm>
            <a:off x="4920197" y="3657440"/>
            <a:ext cx="992982" cy="972978"/>
          </a:xfrm>
          <a:prstGeom prst="rect">
            <a:avLst/>
          </a:prstGeom>
          <a:noFill/>
        </p:spPr>
      </p:pic>
      <p:pic>
        <p:nvPicPr>
          <p:cNvPr id="45062" name="Picture 6"/>
          <p:cNvPicPr>
            <a:picLocks noChangeAspect="1" noChangeArrowheads="1"/>
          </p:cNvPicPr>
          <p:nvPr/>
        </p:nvPicPr>
        <p:blipFill>
          <a:blip r:embed="rId3" cstate="print"/>
          <a:srcRect/>
          <a:stretch>
            <a:fillRect/>
          </a:stretch>
        </p:blipFill>
        <p:spPr bwMode="auto">
          <a:xfrm>
            <a:off x="4978776" y="4821711"/>
            <a:ext cx="934403" cy="934403"/>
          </a:xfrm>
          <a:prstGeom prst="rect">
            <a:avLst/>
          </a:prstGeom>
          <a:noFill/>
        </p:spPr>
      </p:pic>
      <p:pic>
        <p:nvPicPr>
          <p:cNvPr id="45063" name="Picture 7"/>
          <p:cNvPicPr>
            <a:picLocks noChangeAspect="1" noChangeArrowheads="1"/>
          </p:cNvPicPr>
          <p:nvPr/>
        </p:nvPicPr>
        <p:blipFill>
          <a:blip r:embed="rId2" cstate="print"/>
          <a:srcRect/>
          <a:stretch>
            <a:fillRect/>
          </a:stretch>
        </p:blipFill>
        <p:spPr bwMode="auto">
          <a:xfrm>
            <a:off x="9156382" y="3850569"/>
            <a:ext cx="991553" cy="972979"/>
          </a:xfrm>
          <a:prstGeom prst="rect">
            <a:avLst/>
          </a:prstGeom>
          <a:noFill/>
        </p:spPr>
      </p:pic>
      <p:pic>
        <p:nvPicPr>
          <p:cNvPr id="45064" name="Picture 8"/>
          <p:cNvPicPr>
            <a:picLocks noChangeAspect="1" noChangeArrowheads="1"/>
          </p:cNvPicPr>
          <p:nvPr/>
        </p:nvPicPr>
        <p:blipFill>
          <a:blip r:embed="rId4" cstate="print"/>
          <a:srcRect/>
          <a:stretch>
            <a:fillRect/>
          </a:stretch>
        </p:blipFill>
        <p:spPr bwMode="auto">
          <a:xfrm>
            <a:off x="9652159" y="5306906"/>
            <a:ext cx="1077278" cy="942975"/>
          </a:xfrm>
          <a:prstGeom prst="rect">
            <a:avLst/>
          </a:prstGeom>
          <a:noFill/>
        </p:spPr>
      </p:pic>
      <p:sp>
        <p:nvSpPr>
          <p:cNvPr id="45065" name="Text Box 9"/>
          <p:cNvSpPr txBox="1">
            <a:spLocks noChangeArrowheads="1"/>
          </p:cNvSpPr>
          <p:nvPr/>
        </p:nvSpPr>
        <p:spPr bwMode="auto">
          <a:xfrm>
            <a:off x="2737009" y="1391056"/>
            <a:ext cx="1707356" cy="355225"/>
          </a:xfrm>
          <a:prstGeom prst="rect">
            <a:avLst/>
          </a:prstGeom>
          <a:noFill/>
          <a:ln w="9525">
            <a:noFill/>
            <a:miter lim="800000"/>
            <a:headEnd/>
            <a:tailEnd/>
          </a:ln>
          <a:effectLst/>
        </p:spPr>
        <p:txBody>
          <a:bodyPr wrap="square" lIns="0" tIns="0" rIns="0" bIns="0">
            <a:spAutoFit/>
          </a:bodyPr>
          <a:lstStyle/>
          <a:p>
            <a:pPr>
              <a:lnSpc>
                <a:spcPct val="95000"/>
              </a:lnSpc>
            </a:pPr>
            <a:r>
              <a:rPr lang="en-US" sz="2430" b="1" u="sng" dirty="0">
                <a:latin typeface="Arial" pitchFamily="34" charset="0"/>
              </a:rPr>
              <a:t>YES</a:t>
            </a:r>
          </a:p>
        </p:txBody>
      </p:sp>
      <p:sp>
        <p:nvSpPr>
          <p:cNvPr id="45066" name="Text Box 10"/>
          <p:cNvSpPr txBox="1">
            <a:spLocks noChangeArrowheads="1"/>
          </p:cNvSpPr>
          <p:nvPr/>
        </p:nvSpPr>
        <p:spPr bwMode="auto">
          <a:xfrm>
            <a:off x="7690485" y="1097280"/>
            <a:ext cx="1620203" cy="710451"/>
          </a:xfrm>
          <a:prstGeom prst="rect">
            <a:avLst/>
          </a:prstGeom>
          <a:noFill/>
          <a:ln w="9525">
            <a:noFill/>
            <a:miter lim="800000"/>
            <a:headEnd/>
            <a:tailEnd/>
          </a:ln>
          <a:effectLst/>
        </p:spPr>
        <p:txBody>
          <a:bodyPr lIns="0" tIns="0" rIns="0" bIns="0">
            <a:spAutoFit/>
          </a:bodyPr>
          <a:lstStyle/>
          <a:p>
            <a:pPr>
              <a:lnSpc>
                <a:spcPct val="95000"/>
              </a:lnSpc>
            </a:pPr>
            <a:endParaRPr lang="en-US" sz="2430" b="1" u="sng" dirty="0">
              <a:latin typeface="Arial" pitchFamily="34" charset="0"/>
            </a:endParaRPr>
          </a:p>
          <a:p>
            <a:pPr>
              <a:lnSpc>
                <a:spcPct val="95000"/>
              </a:lnSpc>
            </a:pPr>
            <a:r>
              <a:rPr lang="en-US" sz="2430" b="1" u="sng" dirty="0">
                <a:latin typeface="Arial" pitchFamily="34" charset="0"/>
              </a:rPr>
              <a:t>NO</a:t>
            </a:r>
          </a:p>
        </p:txBody>
      </p:sp>
      <p:pic>
        <p:nvPicPr>
          <p:cNvPr id="11" name="Google Shape;98;g8a90e8a182_0_10" descr="A picture containing food&#10;&#10;Description automatically generated">
            <a:extLst>
              <a:ext uri="{FF2B5EF4-FFF2-40B4-BE49-F238E27FC236}">
                <a16:creationId xmlns:a16="http://schemas.microsoft.com/office/drawing/2014/main" id="{8612197C-E90A-4FBF-AD37-1281CFB2630E}"/>
              </a:ext>
            </a:extLst>
          </p:cNvPr>
          <p:cNvPicPr preferRelativeResize="0"/>
          <p:nvPr/>
        </p:nvPicPr>
        <p:blipFill rotWithShape="1">
          <a:blip r:embed="rId5">
            <a:alphaModFix/>
          </a:blip>
          <a:srcRect/>
          <a:stretch/>
        </p:blipFill>
        <p:spPr>
          <a:xfrm>
            <a:off x="10190798" y="441636"/>
            <a:ext cx="1333500" cy="7867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4400" kern="1200">
                <a:solidFill>
                  <a:srgbClr val="FFFFFF"/>
                </a:solidFill>
                <a:latin typeface="+mj-lt"/>
                <a:ea typeface="+mj-ea"/>
                <a:cs typeface="+mj-cs"/>
              </a:rPr>
              <a:t>The Set Up Principle</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082" name="Rectangle 2"/>
          <p:cNvSpPr>
            <a:spLocks noGrp="1" noChangeArrowheads="1"/>
          </p:cNvSpPr>
          <p:nvPr>
            <p:ph type="subTitle" idx="1"/>
          </p:nvPr>
        </p:nvSpPr>
        <p:spPr>
          <a:xfrm>
            <a:off x="4447309" y="1534927"/>
            <a:ext cx="6906491" cy="5585619"/>
          </a:xfrm>
        </p:spPr>
        <p:txBody>
          <a:bodyPr spcFirstLastPara="1" vert="horz" lIns="91440" tIns="45720" rIns="91440" bIns="45720" rtlCol="0" anchor="ctr" anchorCtr="0">
            <a:normAutofit fontScale="92500" lnSpcReduction="10000"/>
          </a:bodyPr>
          <a:lstStyle/>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Completely depressing the brake in your car.</a:t>
            </a:r>
          </a:p>
          <a:p>
            <a:pPr marL="1685925" lvl="4" indent="-228600" algn="l">
              <a:spcBef>
                <a:spcPct val="0"/>
              </a:spcBef>
              <a:spcAft>
                <a:spcPts val="600"/>
              </a:spcAft>
              <a:buClr>
                <a:srgbClr val="000000"/>
              </a:buClr>
              <a:buSzPct val="80000"/>
              <a:buFont typeface="Arial" panose="020B0604020202020204" pitchFamily="34" charset="0"/>
              <a:buChar char="•"/>
            </a:pPr>
            <a:r>
              <a:rPr lang="en-US" sz="3000" kern="1200" dirty="0">
                <a:solidFill>
                  <a:schemeClr val="tx1"/>
                </a:solidFill>
                <a:latin typeface="+mn-lt"/>
                <a:ea typeface="+mn-ea"/>
                <a:cs typeface="+mn-cs"/>
              </a:rPr>
              <a:t>Stop or not stop</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Pressing the gas pedal of your car.</a:t>
            </a:r>
          </a:p>
          <a:p>
            <a:pPr marL="1685925" lvl="4" indent="-228600" algn="l">
              <a:spcBef>
                <a:spcPct val="0"/>
              </a:spcBef>
              <a:spcAft>
                <a:spcPts val="600"/>
              </a:spcAft>
              <a:buClr>
                <a:srgbClr val="000000"/>
              </a:buClr>
              <a:buSzPct val="80000"/>
              <a:buFont typeface="Arial" panose="020B0604020202020204" pitchFamily="34" charset="0"/>
              <a:buChar char="•"/>
            </a:pPr>
            <a:r>
              <a:rPr lang="en-US" sz="3000" kern="1200" dirty="0">
                <a:solidFill>
                  <a:schemeClr val="tx1"/>
                </a:solidFill>
                <a:latin typeface="+mn-lt"/>
                <a:ea typeface="+mn-ea"/>
                <a:cs typeface="+mn-cs"/>
              </a:rPr>
              <a:t>Stop or not stop</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Running and then falling down.</a:t>
            </a:r>
          </a:p>
          <a:p>
            <a:pPr marL="1685925" lvl="4" indent="-228600" algn="l">
              <a:spcBef>
                <a:spcPct val="0"/>
              </a:spcBef>
              <a:spcAft>
                <a:spcPts val="600"/>
              </a:spcAft>
              <a:buClr>
                <a:srgbClr val="000000"/>
              </a:buClr>
              <a:buSzPct val="80000"/>
              <a:buFont typeface="Arial" panose="020B0604020202020204" pitchFamily="34" charset="0"/>
              <a:buChar char="•"/>
            </a:pPr>
            <a:r>
              <a:rPr lang="en-US" sz="3000" kern="1200" dirty="0">
                <a:solidFill>
                  <a:schemeClr val="tx1"/>
                </a:solidFill>
                <a:latin typeface="+mn-lt"/>
                <a:ea typeface="+mn-ea"/>
                <a:cs typeface="+mn-cs"/>
              </a:rPr>
              <a:t>Stop or not stop</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Continuing to move forward.</a:t>
            </a:r>
          </a:p>
          <a:p>
            <a:pPr marL="1685925" lvl="4" indent="-228600" algn="l">
              <a:spcBef>
                <a:spcPct val="0"/>
              </a:spcBef>
              <a:spcAft>
                <a:spcPts val="600"/>
              </a:spcAft>
              <a:buClr>
                <a:srgbClr val="000000"/>
              </a:buClr>
              <a:buSzPct val="80000"/>
              <a:buFont typeface="Arial" panose="020B0604020202020204" pitchFamily="34" charset="0"/>
              <a:buChar char="•"/>
            </a:pPr>
            <a:r>
              <a:rPr lang="en-US" sz="3000" kern="1200" dirty="0">
                <a:solidFill>
                  <a:schemeClr val="tx1"/>
                </a:solidFill>
                <a:latin typeface="+mn-lt"/>
                <a:ea typeface="+mn-ea"/>
                <a:cs typeface="+mn-cs"/>
              </a:rPr>
              <a:t>Stop or not stop</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The batteries in the radio control car die.</a:t>
            </a:r>
          </a:p>
          <a:p>
            <a:pPr marL="1685925" lvl="4" indent="-228600" algn="l">
              <a:spcBef>
                <a:spcPct val="0"/>
              </a:spcBef>
              <a:spcAft>
                <a:spcPts val="600"/>
              </a:spcAft>
              <a:buClr>
                <a:srgbClr val="000000"/>
              </a:buClr>
              <a:buSzPct val="80000"/>
              <a:buFont typeface="Arial" panose="020B0604020202020204" pitchFamily="34" charset="0"/>
              <a:buChar char="•"/>
            </a:pPr>
            <a:r>
              <a:rPr lang="en-US" sz="3000" kern="1200" dirty="0">
                <a:solidFill>
                  <a:schemeClr val="tx1"/>
                </a:solidFill>
                <a:latin typeface="+mn-lt"/>
                <a:ea typeface="+mn-ea"/>
                <a:cs typeface="+mn-cs"/>
              </a:rPr>
              <a:t>Stop or not stop</a:t>
            </a: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marL="771525" lvl="2" indent="-228600" algn="l">
              <a:spcBef>
                <a:spcPct val="0"/>
              </a:spcBef>
              <a:spcAft>
                <a:spcPts val="600"/>
              </a:spcAft>
              <a:buClr>
                <a:srgbClr val="000000"/>
              </a:buClr>
              <a:buFont typeface="Arial" panose="020B0604020202020204" pitchFamily="34" charset="0"/>
              <a:buChar char="•"/>
            </a:pPr>
            <a:endParaRPr lang="en-US" kern="1200" dirty="0">
              <a:solidFill>
                <a:schemeClr val="tx1"/>
              </a:solidFill>
              <a:latin typeface="+mn-lt"/>
              <a:ea typeface="+mn-ea"/>
              <a:cs typeface="+mn-cs"/>
            </a:endParaRPr>
          </a:p>
        </p:txBody>
      </p:sp>
      <p:pic>
        <p:nvPicPr>
          <p:cNvPr id="4" name="Google Shape;98;g8a90e8a182_0_10" descr="A picture containing food&#10;&#10;Description automatically generated">
            <a:extLst>
              <a:ext uri="{FF2B5EF4-FFF2-40B4-BE49-F238E27FC236}">
                <a16:creationId xmlns:a16="http://schemas.microsoft.com/office/drawing/2014/main" id="{D3D1534E-57E4-4720-896C-564B9FDE9A15}"/>
              </a:ext>
            </a:extLst>
          </p:cNvPr>
          <p:cNvPicPr preferRelativeResize="0"/>
          <p:nvPr/>
        </p:nvPicPr>
        <p:blipFill rotWithShape="1">
          <a:blip r:embed="rId2">
            <a:alphaModFix/>
          </a:blip>
          <a:srcRect/>
          <a:stretch/>
        </p:blipFill>
        <p:spPr>
          <a:xfrm>
            <a:off x="10399679" y="287886"/>
            <a:ext cx="1333500" cy="7867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10" name="Picture 6"/>
          <p:cNvPicPr>
            <a:picLocks noChangeAspect="1" noChangeArrowheads="1"/>
          </p:cNvPicPr>
          <p:nvPr/>
        </p:nvPicPr>
        <p:blipFill rotWithShape="1">
          <a:blip r:embed="rId2" cstate="print"/>
          <a:srcRect t="17788" r="1" b="1048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47111" name="Picture 7"/>
          <p:cNvPicPr>
            <a:picLocks noChangeAspect="1" noChangeArrowheads="1"/>
          </p:cNvPicPr>
          <p:nvPr/>
        </p:nvPicPr>
        <p:blipFill rotWithShape="1">
          <a:blip r:embed="rId3" cstate="print"/>
          <a:srcRect l="15084" r="28351"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p:spPr>
      </p:pic>
      <p:pic>
        <p:nvPicPr>
          <p:cNvPr id="47108" name="Picture 4"/>
          <p:cNvPicPr>
            <a:picLocks noChangeAspect="1" noChangeArrowheads="1"/>
          </p:cNvPicPr>
          <p:nvPr/>
        </p:nvPicPr>
        <p:blipFill rotWithShape="1">
          <a:blip r:embed="rId4" cstate="print"/>
          <a:srcRect l="9500" r="-1"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80" name="Freeform: Shape 79">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 name="Freeform: Shape 81">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05" name="Rectangle 1"/>
          <p:cNvSpPr>
            <a:spLocks noGrp="1" noChangeArrowheads="1"/>
          </p:cNvSpPr>
          <p:nvPr>
            <p:ph type="title"/>
          </p:nvPr>
        </p:nvSpPr>
        <p:spPr>
          <a:xfrm>
            <a:off x="448056" y="685800"/>
            <a:ext cx="2807208" cy="1325563"/>
          </a:xfrm>
        </p:spPr>
        <p:txBody>
          <a:bodyPr spcFirstLastPara="1" lIns="0" tIns="0" rIns="0" bIns="0" anchorCtr="0">
            <a:normAutofit/>
          </a:bodyPr>
          <a:lstStyle/>
          <a:p>
            <a:r>
              <a:rPr lang="en-US" sz="2800">
                <a:latin typeface="Arial" pitchFamily="34" charset="0"/>
              </a:rPr>
              <a:t>The Set Up Principle</a:t>
            </a:r>
          </a:p>
        </p:txBody>
      </p:sp>
      <p:sp>
        <p:nvSpPr>
          <p:cNvPr id="84" name="Rectangle 8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06" name="Rectangle 2"/>
          <p:cNvSpPr>
            <a:spLocks noGrp="1" noChangeArrowheads="1"/>
          </p:cNvSpPr>
          <p:nvPr>
            <p:ph type="body" idx="1"/>
          </p:nvPr>
        </p:nvSpPr>
        <p:spPr>
          <a:xfrm>
            <a:off x="448056" y="2258568"/>
            <a:ext cx="2807208" cy="3922776"/>
          </a:xfrm>
        </p:spPr>
        <p:txBody>
          <a:bodyPr spcFirstLastPara="1" lIns="0" tIns="0" rIns="0" bIns="0" anchorCtr="0">
            <a:normAutofit/>
          </a:bodyPr>
          <a:lstStyle/>
          <a:p>
            <a:pPr marL="0" indent="0">
              <a:spcBef>
                <a:spcPct val="0"/>
              </a:spcBef>
              <a:spcAft>
                <a:spcPts val="600"/>
              </a:spcAft>
              <a:buNone/>
            </a:pPr>
            <a:r>
              <a:rPr lang="en-US" sz="3200" b="1" u="sng" dirty="0">
                <a:latin typeface="'Times New Roman'" pitchFamily="34"/>
              </a:rPr>
              <a:t>Dirty</a:t>
            </a:r>
            <a:r>
              <a:rPr lang="en-US" sz="3200" dirty="0">
                <a:latin typeface="'Times New Roman'" pitchFamily="34"/>
              </a:rPr>
              <a:t>: covered in or marked by an unwanted substance</a:t>
            </a:r>
          </a:p>
        </p:txBody>
      </p:sp>
      <p:pic>
        <p:nvPicPr>
          <p:cNvPr id="47109" name="Picture 5"/>
          <p:cNvPicPr>
            <a:picLocks noChangeAspect="1" noChangeArrowheads="1"/>
          </p:cNvPicPr>
          <p:nvPr/>
        </p:nvPicPr>
        <p:blipFill rotWithShape="1">
          <a:blip r:embed="rId5" cstate="print"/>
          <a:srcRect r="-1" b="13354"/>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
        <p:nvSpPr>
          <p:cNvPr id="47112" name="Text Box 8"/>
          <p:cNvSpPr txBox="1">
            <a:spLocks noChangeArrowheads="1"/>
          </p:cNvSpPr>
          <p:nvPr/>
        </p:nvSpPr>
        <p:spPr bwMode="auto">
          <a:xfrm>
            <a:off x="253231" y="5421228"/>
            <a:ext cx="4194810" cy="710451"/>
          </a:xfrm>
          <a:prstGeom prst="rect">
            <a:avLst/>
          </a:prstGeom>
          <a:noFill/>
          <a:ln w="9525">
            <a:noFill/>
            <a:miter lim="800000"/>
            <a:headEnd/>
            <a:tailEnd/>
          </a:ln>
          <a:effectLst/>
        </p:spPr>
        <p:txBody>
          <a:bodyPr lIns="0" tIns="0" rIns="0" bIns="0">
            <a:spAutoFit/>
          </a:bodyPr>
          <a:lstStyle/>
          <a:p>
            <a:pPr>
              <a:lnSpc>
                <a:spcPct val="95000"/>
              </a:lnSpc>
              <a:spcAft>
                <a:spcPts val="600"/>
              </a:spcAft>
            </a:pPr>
            <a:r>
              <a:rPr lang="en-US" sz="2430" dirty="0">
                <a:latin typeface="Arial" pitchFamily="34" charset="0"/>
              </a:rPr>
              <a:t>This is dirty.    This is not dirty			</a:t>
            </a:r>
          </a:p>
        </p:txBody>
      </p:sp>
      <p:pic>
        <p:nvPicPr>
          <p:cNvPr id="10" name="Google Shape;98;g8a90e8a182_0_10" descr="A picture containing food&#10;&#10;Description automatically generated">
            <a:extLst>
              <a:ext uri="{FF2B5EF4-FFF2-40B4-BE49-F238E27FC236}">
                <a16:creationId xmlns:a16="http://schemas.microsoft.com/office/drawing/2014/main" id="{42AF35D6-361E-432A-80C4-2DD596DEC3B2}"/>
              </a:ext>
            </a:extLst>
          </p:cNvPr>
          <p:cNvPicPr preferRelativeResize="0"/>
          <p:nvPr/>
        </p:nvPicPr>
        <p:blipFill rotWithShape="1">
          <a:blip r:embed="rId6">
            <a:alphaModFix/>
          </a:blip>
          <a:srcRect/>
          <a:stretch/>
        </p:blipFill>
        <p:spPr>
          <a:xfrm>
            <a:off x="253231" y="115229"/>
            <a:ext cx="1333500" cy="7867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746885" y="274320"/>
            <a:ext cx="8698230" cy="822960"/>
          </a:xfrm>
        </p:spPr>
        <p:txBody>
          <a:bodyPr spcFirstLastPara="1" wrap="square" lIns="0" tIns="0" rIns="0" bIns="0" anchor="t" anchorCtr="0">
            <a:noAutofit/>
          </a:bodyPr>
          <a:lstStyle/>
          <a:p>
            <a:pPr algn="l">
              <a:lnSpc>
                <a:spcPct val="95000"/>
              </a:lnSpc>
            </a:pPr>
            <a:r>
              <a:rPr lang="en-US" sz="3870">
                <a:solidFill>
                  <a:srgbClr val="000000"/>
                </a:solidFill>
                <a:latin typeface="Arial" pitchFamily="34" charset="0"/>
              </a:rPr>
              <a:t> </a:t>
            </a:r>
          </a:p>
        </p:txBody>
      </p:sp>
      <p:sp>
        <p:nvSpPr>
          <p:cNvPr id="48130" name="Rectangle 2"/>
          <p:cNvSpPr>
            <a:spLocks noGrp="1" noChangeArrowheads="1"/>
          </p:cNvSpPr>
          <p:nvPr>
            <p:ph type="body" idx="1"/>
          </p:nvPr>
        </p:nvSpPr>
        <p:spPr>
          <a:xfrm>
            <a:off x="2386965" y="1463040"/>
            <a:ext cx="8696802" cy="4932045"/>
          </a:xfrm>
        </p:spPr>
        <p:txBody>
          <a:bodyPr spcFirstLastPara="1" wrap="square" lIns="0" tIns="0" rIns="0" bIns="0" anchor="t" anchorCtr="0">
            <a:noAutofit/>
          </a:bodyPr>
          <a:lstStyle/>
          <a:p>
            <a:pPr marL="0" indent="0">
              <a:lnSpc>
                <a:spcPct val="95000"/>
              </a:lnSpc>
              <a:spcBef>
                <a:spcPct val="0"/>
              </a:spcBef>
              <a:buNone/>
            </a:pPr>
            <a:r>
              <a:rPr lang="en-US" sz="2430" dirty="0">
                <a:solidFill>
                  <a:srgbClr val="000000"/>
                </a:solidFill>
                <a:latin typeface="Arial" pitchFamily="34" charset="0"/>
              </a:rPr>
              <a:t> </a:t>
            </a:r>
          </a:p>
        </p:txBody>
      </p:sp>
      <p:pic>
        <p:nvPicPr>
          <p:cNvPr id="48132" name="Picture 4"/>
          <p:cNvPicPr>
            <a:picLocks noChangeAspect="1" noChangeArrowheads="1"/>
          </p:cNvPicPr>
          <p:nvPr/>
        </p:nvPicPr>
        <p:blipFill>
          <a:blip r:embed="rId2" cstate="print"/>
          <a:srcRect/>
          <a:stretch>
            <a:fillRect/>
          </a:stretch>
        </p:blipFill>
        <p:spPr bwMode="auto">
          <a:xfrm>
            <a:off x="2714148" y="681513"/>
            <a:ext cx="2481739" cy="2153127"/>
          </a:xfrm>
          <a:prstGeom prst="rect">
            <a:avLst/>
          </a:prstGeom>
          <a:noFill/>
        </p:spPr>
      </p:pic>
      <p:pic>
        <p:nvPicPr>
          <p:cNvPr id="48133" name="Picture 5"/>
          <p:cNvPicPr>
            <a:picLocks noChangeAspect="1" noChangeArrowheads="1"/>
          </p:cNvPicPr>
          <p:nvPr/>
        </p:nvPicPr>
        <p:blipFill>
          <a:blip r:embed="rId3" cstate="print"/>
          <a:srcRect/>
          <a:stretch>
            <a:fillRect/>
          </a:stretch>
        </p:blipFill>
        <p:spPr bwMode="auto">
          <a:xfrm>
            <a:off x="8016240" y="1371600"/>
            <a:ext cx="2496027" cy="1860233"/>
          </a:xfrm>
          <a:prstGeom prst="rect">
            <a:avLst/>
          </a:prstGeom>
          <a:noFill/>
        </p:spPr>
      </p:pic>
      <p:pic>
        <p:nvPicPr>
          <p:cNvPr id="48134" name="Picture 6"/>
          <p:cNvPicPr>
            <a:picLocks noChangeAspect="1" noChangeArrowheads="1"/>
          </p:cNvPicPr>
          <p:nvPr/>
        </p:nvPicPr>
        <p:blipFill>
          <a:blip r:embed="rId4" cstate="print"/>
          <a:srcRect/>
          <a:stretch>
            <a:fillRect/>
          </a:stretch>
        </p:blipFill>
        <p:spPr bwMode="auto">
          <a:xfrm>
            <a:off x="4907280" y="4206240"/>
            <a:ext cx="3143250" cy="2091690"/>
          </a:xfrm>
          <a:prstGeom prst="rect">
            <a:avLst/>
          </a:prstGeom>
          <a:noFill/>
        </p:spPr>
      </p:pic>
      <p:sp>
        <p:nvSpPr>
          <p:cNvPr id="48135" name="Text Box 7"/>
          <p:cNvSpPr txBox="1">
            <a:spLocks noChangeArrowheads="1"/>
          </p:cNvSpPr>
          <p:nvPr/>
        </p:nvSpPr>
        <p:spPr bwMode="auto">
          <a:xfrm>
            <a:off x="2459832" y="2926080"/>
            <a:ext cx="3494723"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not   This is dirty. </a:t>
            </a:r>
            <a:endParaRPr lang="en-US" sz="1260"/>
          </a:p>
          <a:p>
            <a:pPr>
              <a:lnSpc>
                <a:spcPct val="95000"/>
              </a:lnSpc>
            </a:pPr>
            <a:r>
              <a:rPr lang="en-US" sz="2430">
                <a:latin typeface="Arial" pitchFamily="34" charset="0"/>
              </a:rPr>
              <a:t>dirty.   </a:t>
            </a:r>
          </a:p>
        </p:txBody>
      </p:sp>
      <p:sp>
        <p:nvSpPr>
          <p:cNvPr id="48136" name="Text Box 8"/>
          <p:cNvSpPr txBox="1">
            <a:spLocks noChangeArrowheads="1"/>
          </p:cNvSpPr>
          <p:nvPr/>
        </p:nvSpPr>
        <p:spPr bwMode="auto">
          <a:xfrm>
            <a:off x="6136005" y="1280160"/>
            <a:ext cx="2114550" cy="1776127"/>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not dirty.</a:t>
            </a:r>
            <a:endParaRPr lang="en-US" sz="1260"/>
          </a:p>
          <a:p>
            <a:pPr>
              <a:lnSpc>
                <a:spcPct val="95000"/>
              </a:lnSpc>
            </a:pPr>
            <a:endParaRPr lang="en-US" sz="2430">
              <a:latin typeface="Arial" pitchFamily="34" charset="0"/>
            </a:endParaRPr>
          </a:p>
          <a:p>
            <a:pPr>
              <a:lnSpc>
                <a:spcPct val="95000"/>
              </a:lnSpc>
            </a:pPr>
            <a:endParaRPr lang="en-US" sz="2430">
              <a:latin typeface="Arial" pitchFamily="34" charset="0"/>
            </a:endParaRPr>
          </a:p>
          <a:p>
            <a:pPr>
              <a:lnSpc>
                <a:spcPct val="95000"/>
              </a:lnSpc>
            </a:pPr>
            <a:r>
              <a:rPr lang="en-US" sz="2430">
                <a:latin typeface="Arial" pitchFamily="34" charset="0"/>
              </a:rPr>
              <a:t>This is dirty.</a:t>
            </a:r>
          </a:p>
        </p:txBody>
      </p:sp>
      <p:sp>
        <p:nvSpPr>
          <p:cNvPr id="48137" name="Text Box 9"/>
          <p:cNvSpPr txBox="1">
            <a:spLocks noChangeArrowheads="1"/>
          </p:cNvSpPr>
          <p:nvPr/>
        </p:nvSpPr>
        <p:spPr bwMode="auto">
          <a:xfrm>
            <a:off x="4398645" y="6309360"/>
            <a:ext cx="5090637"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not dirty.  This is dirty. </a:t>
            </a:r>
            <a:endParaRPr lang="en-US" sz="1260"/>
          </a:p>
          <a:p>
            <a:pPr>
              <a:lnSpc>
                <a:spcPct val="95000"/>
              </a:lnSpc>
            </a:pPr>
            <a:r>
              <a:rPr lang="en-US" sz="2430">
                <a:latin typeface="Arial" pitchFamily="34" charset="0"/>
              </a:rPr>
              <a:t>   </a:t>
            </a:r>
          </a:p>
        </p:txBody>
      </p:sp>
      <p:sp>
        <p:nvSpPr>
          <p:cNvPr id="2" name="Rectangle 1">
            <a:extLst>
              <a:ext uri="{FF2B5EF4-FFF2-40B4-BE49-F238E27FC236}">
                <a16:creationId xmlns:a16="http://schemas.microsoft.com/office/drawing/2014/main" id="{8BC4FF52-DBBE-43B7-8B55-9B60744D511F}"/>
              </a:ext>
            </a:extLst>
          </p:cNvPr>
          <p:cNvSpPr/>
          <p:nvPr/>
        </p:nvSpPr>
        <p:spPr>
          <a:xfrm>
            <a:off x="5163693" y="3275112"/>
            <a:ext cx="482824" cy="307777"/>
          </a:xfrm>
          <a:prstGeom prst="rect">
            <a:avLst/>
          </a:prstGeom>
        </p:spPr>
        <p:txBody>
          <a:bodyPr wrap="none">
            <a:spAutoFit/>
          </a:bodyPr>
          <a:lstStyle/>
          <a:p>
            <a:r>
              <a:rPr lang="en-US" dirty="0">
                <a:latin typeface="Arial" pitchFamily="34" charset="0"/>
              </a:rPr>
              <a:t>      </a:t>
            </a:r>
            <a:endParaRPr lang="en-US" dirty="0"/>
          </a:p>
        </p:txBody>
      </p:sp>
      <p:pic>
        <p:nvPicPr>
          <p:cNvPr id="11" name="Google Shape;98;g8a90e8a182_0_10" descr="A picture containing food&#10;&#10;Description automatically generated">
            <a:extLst>
              <a:ext uri="{FF2B5EF4-FFF2-40B4-BE49-F238E27FC236}">
                <a16:creationId xmlns:a16="http://schemas.microsoft.com/office/drawing/2014/main" id="{5589285A-8DAE-4306-A30C-D4FAB8A10A18}"/>
              </a:ext>
            </a:extLst>
          </p:cNvPr>
          <p:cNvPicPr preferRelativeResize="0"/>
          <p:nvPr/>
        </p:nvPicPr>
        <p:blipFill rotWithShape="1">
          <a:blip r:embed="rId5">
            <a:alphaModFix/>
          </a:blip>
          <a:srcRect/>
          <a:stretch/>
        </p:blipFill>
        <p:spPr>
          <a:xfrm>
            <a:off x="10512267" y="237173"/>
            <a:ext cx="1333500" cy="7867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Ultimate Transition Strategy</a:t>
            </a:r>
            <a:br>
              <a:rPr lang="en-US" b="1" i="1" u="sng"/>
            </a:br>
            <a:endParaRPr/>
          </a:p>
        </p:txBody>
      </p:sp>
      <p:pic>
        <p:nvPicPr>
          <p:cNvPr id="90" name="Google Shape;90;p2" descr="A picture containing food&#10;&#10;Description automatically generated"/>
          <p:cNvPicPr preferRelativeResize="0">
            <a:picLocks noGrp="1"/>
          </p:cNvPicPr>
          <p:nvPr>
            <p:ph type="body" idx="1"/>
          </p:nvPr>
        </p:nvPicPr>
        <p:blipFill rotWithShape="1">
          <a:blip r:embed="rId3">
            <a:alphaModFix/>
          </a:blip>
          <a:srcRect/>
          <a:stretch/>
        </p:blipFill>
        <p:spPr>
          <a:xfrm>
            <a:off x="10020300" y="522128"/>
            <a:ext cx="1333500" cy="786765"/>
          </a:xfrm>
          <a:prstGeom prst="rect">
            <a:avLst/>
          </a:prstGeom>
          <a:noFill/>
          <a:ln>
            <a:noFill/>
          </a:ln>
        </p:spPr>
      </p:pic>
      <p:sp>
        <p:nvSpPr>
          <p:cNvPr id="91" name="Google Shape;91;p2"/>
          <p:cNvSpPr/>
          <p:nvPr/>
        </p:nvSpPr>
        <p:spPr>
          <a:xfrm>
            <a:off x="2780189" y="915510"/>
            <a:ext cx="6221767" cy="57246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If you can teach a skill,</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Teach it</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If you can’t teach the skill,</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Adapt it</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If you can’t adapt the skill,</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Find someway around it</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If you can’t find some way around it,</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Teach others to cope.</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 </a:t>
            </a:r>
            <a:endParaRPr sz="3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Peter Gerhardt</a:t>
            </a:r>
            <a:endParaRPr sz="3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7"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4400" kern="1200">
                <a:solidFill>
                  <a:srgbClr val="FFFFFF"/>
                </a:solidFill>
                <a:latin typeface="+mj-lt"/>
                <a:ea typeface="+mj-ea"/>
                <a:cs typeface="+mj-cs"/>
              </a:rPr>
              <a:t>The Difference Principle</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178" name="Rectangle 2"/>
          <p:cNvSpPr>
            <a:spLocks noGrp="1" noChangeArrowheads="1"/>
          </p:cNvSpPr>
          <p:nvPr>
            <p:ph type="subTitle" idx="1"/>
          </p:nvPr>
        </p:nvSpPr>
        <p:spPr>
          <a:xfrm>
            <a:off x="4167272" y="1144721"/>
            <a:ext cx="6906491" cy="5585619"/>
          </a:xfrm>
        </p:spPr>
        <p:txBody>
          <a:bodyPr spcFirstLastPara="1" vert="horz" lIns="91440" tIns="45720" rIns="91440" bIns="45720" rtlCol="0" anchor="ctr" anchorCtr="0">
            <a:normAutofit lnSpcReduction="10000"/>
          </a:bodyPr>
          <a:lstStyle/>
          <a:p>
            <a:pPr lvl="1" indent="-228600" algn="l">
              <a:spcBef>
                <a:spcPct val="0"/>
              </a:spcBef>
              <a:spcAft>
                <a:spcPts val="600"/>
              </a:spcAft>
              <a:buClr>
                <a:srgbClr val="000000"/>
              </a:buClr>
              <a:buFont typeface="Arial" panose="020B0604020202020204" pitchFamily="34" charset="0"/>
              <a:buChar char="•"/>
            </a:pPr>
            <a:r>
              <a:rPr lang="en-US" sz="2800" kern="1200" dirty="0">
                <a:solidFill>
                  <a:schemeClr val="tx1"/>
                </a:solidFill>
                <a:latin typeface="+mn-lt"/>
                <a:ea typeface="+mn-ea"/>
                <a:cs typeface="+mn-cs"/>
              </a:rPr>
              <a:t>Illustrates the limits or boundaries of a concept. Shows examples and - that are similar to one another except in the critical feature that indicates they are different. Most effective when items are next to one another.</a:t>
            </a:r>
          </a:p>
          <a:p>
            <a:pPr lvl="1" indent="-228600" algn="l">
              <a:spcBef>
                <a:spcPct val="0"/>
              </a:spcBef>
              <a:spcAft>
                <a:spcPts val="600"/>
              </a:spcAft>
              <a:buClr>
                <a:srgbClr val="000000"/>
              </a:buClr>
              <a:buFont typeface="Arial" panose="020B0604020202020204" pitchFamily="34" charset="0"/>
              <a:buChar char="•"/>
            </a:pPr>
            <a:r>
              <a:rPr lang="en-US" sz="2800" kern="1200" dirty="0">
                <a:solidFill>
                  <a:schemeClr val="tx1"/>
                </a:solidFill>
                <a:latin typeface="+mn-lt"/>
                <a:ea typeface="+mn-ea"/>
                <a:cs typeface="+mn-cs"/>
              </a:rPr>
              <a:t>The difference needs to be just enough to make it different. Want children to know when item goes from following the rules to no longer following the rules.</a:t>
            </a: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lvl="1" indent="-228600" algn="l">
              <a:spcBef>
                <a:spcPct val="0"/>
              </a:spcBef>
              <a:spcAft>
                <a:spcPts val="600"/>
              </a:spcAft>
              <a:buClr>
                <a:srgbClr val="000000"/>
              </a:buClr>
              <a:buFont typeface="Arial" panose="020B0604020202020204" pitchFamily="34" charset="0"/>
              <a:buChar char="•"/>
            </a:pPr>
            <a:r>
              <a:rPr lang="en-US" sz="1100" kern="1200" dirty="0">
                <a:solidFill>
                  <a:schemeClr val="tx1"/>
                </a:solidFill>
                <a:latin typeface="+mn-lt"/>
                <a:ea typeface="+mn-ea"/>
                <a:cs typeface="+mn-cs"/>
              </a:rPr>
              <a:t>Marchand-</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Nancy E., Slocum, Timothy A., </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Ronald C.. </a:t>
            </a:r>
            <a:r>
              <a:rPr lang="en-US" sz="1100" u="sng" kern="1200" dirty="0">
                <a:solidFill>
                  <a:schemeClr val="tx1"/>
                </a:solidFill>
                <a:latin typeface="+mn-lt"/>
                <a:ea typeface="+mn-ea"/>
                <a:cs typeface="+mn-cs"/>
              </a:rPr>
              <a:t>Introduction to Direct Instruction</a:t>
            </a:r>
            <a:r>
              <a:rPr lang="en-US" sz="1100" kern="1200" dirty="0">
                <a:solidFill>
                  <a:schemeClr val="tx1"/>
                </a:solidFill>
                <a:latin typeface="+mn-lt"/>
                <a:ea typeface="+mn-ea"/>
                <a:cs typeface="+mn-cs"/>
              </a:rPr>
              <a:t>. Pearson, Boston. 2004. 17-18.</a:t>
            </a:r>
          </a:p>
          <a:p>
            <a:pPr indent="-228600" algn="l">
              <a:spcBef>
                <a:spcPct val="0"/>
              </a:spcBef>
              <a:spcAft>
                <a:spcPts val="600"/>
              </a:spcAft>
              <a:buClr>
                <a:srgbClr val="000000"/>
              </a:buClr>
              <a:buFont typeface="Arial" panose="020B0604020202020204" pitchFamily="34" charset="0"/>
              <a:buChar char="•"/>
            </a:pPr>
            <a:endParaRPr lang="en-US" kern="1200" dirty="0">
              <a:solidFill>
                <a:schemeClr val="tx1"/>
              </a:solidFill>
              <a:latin typeface="+mn-lt"/>
              <a:ea typeface="+mn-ea"/>
              <a:cs typeface="+mn-cs"/>
            </a:endParaRPr>
          </a:p>
        </p:txBody>
      </p:sp>
      <p:pic>
        <p:nvPicPr>
          <p:cNvPr id="4" name="Google Shape;98;g8a90e8a182_0_10" descr="A picture containing food&#10;&#10;Description automatically generated">
            <a:extLst>
              <a:ext uri="{FF2B5EF4-FFF2-40B4-BE49-F238E27FC236}">
                <a16:creationId xmlns:a16="http://schemas.microsoft.com/office/drawing/2014/main" id="{2D1FB421-C4CA-443E-B3EC-8AA6D72EB388}"/>
              </a:ext>
            </a:extLst>
          </p:cNvPr>
          <p:cNvPicPr preferRelativeResize="0"/>
          <p:nvPr/>
        </p:nvPicPr>
        <p:blipFill rotWithShape="1">
          <a:blip r:embed="rId2">
            <a:alphaModFix/>
          </a:blip>
          <a:srcRect/>
          <a:stretch/>
        </p:blipFill>
        <p:spPr>
          <a:xfrm>
            <a:off x="10584504" y="230296"/>
            <a:ext cx="1333500" cy="7867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Difference Principle</a:t>
            </a:r>
          </a:p>
        </p:txBody>
      </p:sp>
      <p:sp>
        <p:nvSpPr>
          <p:cNvPr id="51202" name="Rectangle 2"/>
          <p:cNvSpPr>
            <a:spLocks noGrp="1" noChangeArrowheads="1"/>
          </p:cNvSpPr>
          <p:nvPr>
            <p:ph type="subTitle" idx="1"/>
          </p:nvPr>
        </p:nvSpPr>
        <p:spPr>
          <a:xfrm>
            <a:off x="2737009" y="2025968"/>
            <a:ext cx="3730466"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b="1" i="1" u="sng">
                <a:solidFill>
                  <a:srgbClr val="000000"/>
                </a:solidFill>
                <a:latin typeface="Arial" pitchFamily="34" charset="0"/>
              </a:rPr>
              <a:t>YES!!!!</a:t>
            </a:r>
            <a:endParaRPr lang="en-US"/>
          </a:p>
          <a:p>
            <a:pPr lvl="1" indent="-308610" algn="l">
              <a:lnSpc>
                <a:spcPct val="95000"/>
              </a:lnSpc>
              <a:spcBef>
                <a:spcPct val="0"/>
              </a:spcBef>
              <a:buClr>
                <a:srgbClr val="000000"/>
              </a:buClr>
              <a:buFontTx/>
              <a:buChar char="•"/>
            </a:pPr>
            <a:r>
              <a:rPr lang="en-US" sz="2790">
                <a:solidFill>
                  <a:srgbClr val="000000"/>
                </a:solidFill>
                <a:latin typeface="Arial" pitchFamily="34" charset="0"/>
              </a:rPr>
              <a:t>This line is horizontal</a:t>
            </a:r>
            <a:endParaRPr lang="en-US"/>
          </a:p>
          <a:p>
            <a:pPr algn="l">
              <a:lnSpc>
                <a:spcPct val="95000"/>
              </a:lnSpc>
              <a:spcBef>
                <a:spcPct val="0"/>
              </a:spcBef>
            </a:pPr>
            <a:endParaRPr lang="en-US" sz="2790">
              <a:solidFill>
                <a:srgbClr val="000000"/>
              </a:solidFill>
              <a:latin typeface="Arial" pitchFamily="34" charset="0"/>
            </a:endParaRPr>
          </a:p>
          <a:p>
            <a:pPr algn="l">
              <a:lnSpc>
                <a:spcPct val="95000"/>
              </a:lnSpc>
              <a:spcBef>
                <a:spcPct val="0"/>
              </a:spcBef>
            </a:pPr>
            <a:endParaRPr lang="en-US" sz="2790">
              <a:solidFill>
                <a:srgbClr val="000000"/>
              </a:solidFill>
              <a:latin typeface="Arial" pitchFamily="34" charset="0"/>
            </a:endParaRPr>
          </a:p>
          <a:p>
            <a:pPr lvl="1" indent="-308610" algn="l">
              <a:lnSpc>
                <a:spcPct val="95000"/>
              </a:lnSpc>
              <a:spcBef>
                <a:spcPct val="0"/>
              </a:spcBef>
              <a:buClr>
                <a:srgbClr val="000000"/>
              </a:buClr>
              <a:buFontTx/>
              <a:buChar char="•"/>
            </a:pPr>
            <a:r>
              <a:rPr lang="en-US" sz="2790">
                <a:solidFill>
                  <a:srgbClr val="000000"/>
                </a:solidFill>
                <a:latin typeface="Arial" pitchFamily="34" charset="0"/>
              </a:rPr>
              <a:t>This line is not horizontal.</a:t>
            </a:r>
          </a:p>
        </p:txBody>
      </p:sp>
      <p:sp>
        <p:nvSpPr>
          <p:cNvPr id="51204" name="Text Box 4"/>
          <p:cNvSpPr txBox="1">
            <a:spLocks noChangeArrowheads="1"/>
          </p:cNvSpPr>
          <p:nvPr/>
        </p:nvSpPr>
        <p:spPr bwMode="auto">
          <a:xfrm>
            <a:off x="6698933" y="2025968"/>
            <a:ext cx="3730467" cy="3262945"/>
          </a:xfrm>
          <a:prstGeom prst="rect">
            <a:avLst/>
          </a:prstGeom>
          <a:noFill/>
          <a:ln w="9525">
            <a:noFill/>
            <a:miter lim="800000"/>
            <a:headEnd/>
            <a:tailEnd/>
          </a:ln>
          <a:effectLst/>
        </p:spPr>
        <p:txBody>
          <a:bodyPr lIns="0" tIns="0" rIns="0" bIns="0">
            <a:spAutoFit/>
          </a:bodyPr>
          <a:lstStyle/>
          <a:p>
            <a:pPr lvl="1" indent="-308610">
              <a:lnSpc>
                <a:spcPct val="95000"/>
              </a:lnSpc>
              <a:buSzPct val="100000"/>
              <a:buFontTx/>
              <a:buChar char="•"/>
            </a:pPr>
            <a:r>
              <a:rPr lang="en-US" sz="2790" b="1" i="1" u="sng" dirty="0">
                <a:latin typeface="Arial" pitchFamily="34" charset="0"/>
              </a:rPr>
              <a:t>NO!!!!</a:t>
            </a:r>
            <a:endParaRPr lang="en-US" sz="1260" dirty="0"/>
          </a:p>
          <a:p>
            <a:pPr lvl="1" indent="-308610">
              <a:lnSpc>
                <a:spcPct val="95000"/>
              </a:lnSpc>
              <a:buSzPct val="100000"/>
              <a:buFontTx/>
              <a:buChar char="•"/>
            </a:pPr>
            <a:r>
              <a:rPr lang="en-US" sz="2790" dirty="0">
                <a:latin typeface="Arial" pitchFamily="34" charset="0"/>
              </a:rPr>
              <a:t>This line is horizontal</a:t>
            </a:r>
            <a:endParaRPr lang="en-US" sz="1260" dirty="0"/>
          </a:p>
          <a:p>
            <a:pPr>
              <a:lnSpc>
                <a:spcPct val="95000"/>
              </a:lnSpc>
            </a:pPr>
            <a:endParaRPr lang="en-US" sz="2790" dirty="0">
              <a:latin typeface="Arial" pitchFamily="34" charset="0"/>
            </a:endParaRPr>
          </a:p>
          <a:p>
            <a:pPr>
              <a:lnSpc>
                <a:spcPct val="95000"/>
              </a:lnSpc>
            </a:pPr>
            <a:endParaRPr lang="en-US" sz="2790" dirty="0">
              <a:latin typeface="Arial" pitchFamily="34" charset="0"/>
            </a:endParaRPr>
          </a:p>
          <a:p>
            <a:pPr lvl="1" indent="-308610">
              <a:lnSpc>
                <a:spcPct val="95000"/>
              </a:lnSpc>
              <a:buSzPct val="100000"/>
              <a:buFontTx/>
              <a:buChar char="•"/>
            </a:pPr>
            <a:endParaRPr lang="en-US" sz="2790" dirty="0">
              <a:latin typeface="Arial" pitchFamily="34" charset="0"/>
            </a:endParaRPr>
          </a:p>
          <a:p>
            <a:pPr lvl="1" indent="-308610">
              <a:lnSpc>
                <a:spcPct val="95000"/>
              </a:lnSpc>
              <a:buSzPct val="100000"/>
              <a:buFontTx/>
              <a:buChar char="•"/>
            </a:pPr>
            <a:r>
              <a:rPr lang="en-US" sz="2790" dirty="0">
                <a:latin typeface="Arial" pitchFamily="34" charset="0"/>
              </a:rPr>
              <a:t>This line is not horizontal.</a:t>
            </a:r>
            <a:endParaRPr lang="en-US" sz="1260" dirty="0"/>
          </a:p>
          <a:p>
            <a:pPr>
              <a:lnSpc>
                <a:spcPct val="95000"/>
              </a:lnSpc>
              <a:buClr>
                <a:srgbClr val="000000"/>
              </a:buClr>
              <a:buSzPct val="100000"/>
            </a:pPr>
            <a:endParaRPr lang="en-US" sz="2790" b="1" i="1" u="sng" dirty="0">
              <a:latin typeface="Arial" pitchFamily="34" charset="0"/>
            </a:endParaRPr>
          </a:p>
        </p:txBody>
      </p:sp>
      <p:pic>
        <p:nvPicPr>
          <p:cNvPr id="51205" name="Picture 5"/>
          <p:cNvPicPr>
            <a:picLocks noChangeAspect="1" noChangeArrowheads="1"/>
          </p:cNvPicPr>
          <p:nvPr/>
        </p:nvPicPr>
        <p:blipFill>
          <a:blip r:embed="rId2" cstate="print"/>
          <a:srcRect/>
          <a:stretch>
            <a:fillRect/>
          </a:stretch>
        </p:blipFill>
        <p:spPr bwMode="auto">
          <a:xfrm>
            <a:off x="2895600" y="3723323"/>
            <a:ext cx="2667477" cy="21432"/>
          </a:xfrm>
          <a:prstGeom prst="rect">
            <a:avLst/>
          </a:prstGeom>
          <a:noFill/>
        </p:spPr>
      </p:pic>
      <p:pic>
        <p:nvPicPr>
          <p:cNvPr id="51206" name="Picture 6"/>
          <p:cNvPicPr>
            <a:picLocks noChangeAspect="1" noChangeArrowheads="1"/>
          </p:cNvPicPr>
          <p:nvPr/>
        </p:nvPicPr>
        <p:blipFill>
          <a:blip r:embed="rId3" cstate="print"/>
          <a:srcRect/>
          <a:stretch>
            <a:fillRect/>
          </a:stretch>
        </p:blipFill>
        <p:spPr bwMode="auto">
          <a:xfrm>
            <a:off x="3114200" y="5400675"/>
            <a:ext cx="2230278" cy="477203"/>
          </a:xfrm>
          <a:prstGeom prst="rect">
            <a:avLst/>
          </a:prstGeom>
          <a:noFill/>
        </p:spPr>
      </p:pic>
      <p:pic>
        <p:nvPicPr>
          <p:cNvPr id="51207" name="Picture 7"/>
          <p:cNvPicPr>
            <a:picLocks noChangeAspect="1" noChangeArrowheads="1"/>
          </p:cNvPicPr>
          <p:nvPr/>
        </p:nvPicPr>
        <p:blipFill>
          <a:blip r:embed="rId4" cstate="print"/>
          <a:srcRect/>
          <a:stretch>
            <a:fillRect/>
          </a:stretch>
        </p:blipFill>
        <p:spPr bwMode="auto">
          <a:xfrm>
            <a:off x="7239000" y="3647599"/>
            <a:ext cx="2286000" cy="20003"/>
          </a:xfrm>
          <a:prstGeom prst="rect">
            <a:avLst/>
          </a:prstGeom>
          <a:noFill/>
        </p:spPr>
      </p:pic>
      <p:pic>
        <p:nvPicPr>
          <p:cNvPr id="51208" name="Picture 8"/>
          <p:cNvPicPr>
            <a:picLocks noChangeAspect="1" noChangeArrowheads="1"/>
          </p:cNvPicPr>
          <p:nvPr/>
        </p:nvPicPr>
        <p:blipFill>
          <a:blip r:embed="rId5" cstate="print"/>
          <a:srcRect/>
          <a:stretch>
            <a:fillRect/>
          </a:stretch>
        </p:blipFill>
        <p:spPr bwMode="auto">
          <a:xfrm>
            <a:off x="8143399" y="5409248"/>
            <a:ext cx="20003" cy="1297305"/>
          </a:xfrm>
          <a:prstGeom prst="rect">
            <a:avLst/>
          </a:prstGeom>
          <a:noFill/>
        </p:spPr>
      </p:pic>
      <p:pic>
        <p:nvPicPr>
          <p:cNvPr id="9" name="Google Shape;98;g8a90e8a182_0_10" descr="A picture containing food&#10;&#10;Description automatically generated">
            <a:extLst>
              <a:ext uri="{FF2B5EF4-FFF2-40B4-BE49-F238E27FC236}">
                <a16:creationId xmlns:a16="http://schemas.microsoft.com/office/drawing/2014/main" id="{95C7B597-949E-4DA3-93AA-1DDC818CDD17}"/>
              </a:ext>
            </a:extLst>
          </p:cNvPr>
          <p:cNvPicPr preferRelativeResize="0"/>
          <p:nvPr/>
        </p:nvPicPr>
        <p:blipFill rotWithShape="1">
          <a:blip r:embed="rId6">
            <a:alphaModFix/>
          </a:blip>
          <a:srcRect/>
          <a:stretch/>
        </p:blipFill>
        <p:spPr>
          <a:xfrm>
            <a:off x="10234308" y="385938"/>
            <a:ext cx="1333500" cy="786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010E-12D9-4534-BC42-7F6AA4E1EE99}"/>
              </a:ext>
            </a:extLst>
          </p:cNvPr>
          <p:cNvSpPr>
            <a:spLocks noGrp="1"/>
          </p:cNvSpPr>
          <p:nvPr>
            <p:ph type="title"/>
          </p:nvPr>
        </p:nvSpPr>
        <p:spPr>
          <a:xfrm>
            <a:off x="838200" y="-161131"/>
            <a:ext cx="10515600" cy="1325563"/>
          </a:xfrm>
        </p:spPr>
        <p:txBody>
          <a:bodyPr/>
          <a:lstStyle/>
          <a:p>
            <a:r>
              <a:rPr lang="en-US" dirty="0">
                <a:solidFill>
                  <a:srgbClr val="003366"/>
                </a:solidFill>
                <a:latin typeface="Arial" pitchFamily="34" charset="0"/>
              </a:rPr>
              <a:t>The Difference Principle: Stop</a:t>
            </a:r>
            <a:endParaRPr lang="en-US" dirty="0"/>
          </a:p>
        </p:txBody>
      </p:sp>
      <p:sp>
        <p:nvSpPr>
          <p:cNvPr id="3" name="Text Placeholder 2">
            <a:extLst>
              <a:ext uri="{FF2B5EF4-FFF2-40B4-BE49-F238E27FC236}">
                <a16:creationId xmlns:a16="http://schemas.microsoft.com/office/drawing/2014/main" id="{B8C2D196-6824-4F85-B787-CCCC73F23165}"/>
              </a:ext>
            </a:extLst>
          </p:cNvPr>
          <p:cNvSpPr>
            <a:spLocks noGrp="1"/>
          </p:cNvSpPr>
          <p:nvPr>
            <p:ph type="body" idx="1"/>
          </p:nvPr>
        </p:nvSpPr>
        <p:spPr/>
        <p:txBody>
          <a:bodyPr/>
          <a:lstStyle/>
          <a:p>
            <a:pPr marL="114300" indent="0">
              <a:buNone/>
            </a:pPr>
            <a:endParaRPr lang="en-US" dirty="0"/>
          </a:p>
        </p:txBody>
      </p:sp>
      <p:pic>
        <p:nvPicPr>
          <p:cNvPr id="4" name="giphy">
            <a:hlinkClick r:id="" action="ppaction://media"/>
            <a:extLst>
              <a:ext uri="{FF2B5EF4-FFF2-40B4-BE49-F238E27FC236}">
                <a16:creationId xmlns:a16="http://schemas.microsoft.com/office/drawing/2014/main" id="{01B09417-D6A7-4162-B69E-58E461F5D867}"/>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05288" y="803181"/>
            <a:ext cx="3657600" cy="3657600"/>
          </a:xfrm>
          <a:prstGeom prst="rect">
            <a:avLst/>
          </a:prstGeom>
        </p:spPr>
      </p:pic>
      <p:pic>
        <p:nvPicPr>
          <p:cNvPr id="5" name="giphy">
            <a:hlinkClick r:id="" action="ppaction://media"/>
            <a:extLst>
              <a:ext uri="{FF2B5EF4-FFF2-40B4-BE49-F238E27FC236}">
                <a16:creationId xmlns:a16="http://schemas.microsoft.com/office/drawing/2014/main" id="{783292EE-A11D-4E7E-9F52-410767B78D37}"/>
              </a:ext>
            </a:extLst>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a:off x="7090912" y="902493"/>
            <a:ext cx="3810000" cy="2049463"/>
          </a:xfrm>
          <a:prstGeom prst="rect">
            <a:avLst/>
          </a:prstGeom>
        </p:spPr>
      </p:pic>
      <p:pic>
        <p:nvPicPr>
          <p:cNvPr id="6" name="giphy">
            <a:hlinkClick r:id="" action="ppaction://media"/>
            <a:extLst>
              <a:ext uri="{FF2B5EF4-FFF2-40B4-BE49-F238E27FC236}">
                <a16:creationId xmlns:a16="http://schemas.microsoft.com/office/drawing/2014/main" id="{B0C9F2A3-4DF9-4CB9-AD01-D00A82DB5829}"/>
              </a:ext>
            </a:extLst>
          </p:cNvPr>
          <p:cNvPicPr>
            <a:picLocks noChangeAspect="1"/>
          </p:cNvPicPr>
          <p:nvPr>
            <a:videoFile r:link="rId6"/>
            <p:extLst>
              <p:ext uri="{DAA4B4D4-6D71-4841-9C94-3DE7FCFB9230}">
                <p14:media xmlns:p14="http://schemas.microsoft.com/office/powerpoint/2010/main" r:embed="rId5"/>
              </p:ext>
            </p:extLst>
          </p:nvPr>
        </p:nvPicPr>
        <p:blipFill>
          <a:blip r:embed="rId12"/>
          <a:stretch>
            <a:fillRect/>
          </a:stretch>
        </p:blipFill>
        <p:spPr>
          <a:xfrm>
            <a:off x="1453700" y="4580937"/>
            <a:ext cx="3657600" cy="2057400"/>
          </a:xfrm>
          <a:prstGeom prst="rect">
            <a:avLst/>
          </a:prstGeom>
        </p:spPr>
      </p:pic>
      <p:pic>
        <p:nvPicPr>
          <p:cNvPr id="7" name="giphy">
            <a:hlinkClick r:id="" action="ppaction://media"/>
            <a:extLst>
              <a:ext uri="{FF2B5EF4-FFF2-40B4-BE49-F238E27FC236}">
                <a16:creationId xmlns:a16="http://schemas.microsoft.com/office/drawing/2014/main" id="{FE078B85-21AE-4824-A285-995207397BCE}"/>
              </a:ext>
            </a:extLst>
          </p:cNvPr>
          <p:cNvPicPr>
            <a:picLocks noChangeAspect="1"/>
          </p:cNvPicPr>
          <p:nvPr>
            <a:videoFile r:link="rId8"/>
            <p:extLst>
              <p:ext uri="{DAA4B4D4-6D71-4841-9C94-3DE7FCFB9230}">
                <p14:media xmlns:p14="http://schemas.microsoft.com/office/powerpoint/2010/main" r:embed="rId7"/>
              </p:ext>
            </p:extLst>
          </p:nvPr>
        </p:nvPicPr>
        <p:blipFill>
          <a:blip r:embed="rId13"/>
          <a:stretch>
            <a:fillRect/>
          </a:stretch>
        </p:blipFill>
        <p:spPr>
          <a:xfrm>
            <a:off x="6096000" y="3377406"/>
            <a:ext cx="5334000" cy="3001963"/>
          </a:xfrm>
          <a:prstGeom prst="rect">
            <a:avLst/>
          </a:prstGeom>
        </p:spPr>
      </p:pic>
    </p:spTree>
    <p:extLst>
      <p:ext uri="{BB962C8B-B14F-4D97-AF65-F5344CB8AC3E}">
        <p14:creationId xmlns:p14="http://schemas.microsoft.com/office/powerpoint/2010/main" val="29425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00"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420"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video>
              <p:cMediaNode vol="80000">
                <p:cTn id="31" fill="hold" display="0">
                  <p:stCondLst>
                    <p:cond delay="indefinite"/>
                  </p:stCondLst>
                </p:cTn>
                <p:tgtEl>
                  <p:spTgt spid="6"/>
                </p:tgtEl>
              </p:cMediaNode>
            </p:video>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6"/>
                                        </p:tgtEl>
                                      </p:cBhvr>
                                    </p:cmd>
                                  </p:childTnLst>
                                </p:cTn>
                              </p:par>
                            </p:childTnLst>
                          </p:cTn>
                        </p:par>
                      </p:childTnLst>
                    </p:cTn>
                  </p:par>
                </p:childTnLst>
              </p:cTn>
              <p:nextCondLst>
                <p:cond evt="onClick" delay="0">
                  <p:tgtEl>
                    <p:spTgt spid="6"/>
                  </p:tgtEl>
                </p:cond>
              </p:nextCondLst>
            </p:seq>
            <p:video>
              <p:cMediaNode vol="80000">
                <p:cTn id="37" fill="hold" display="0">
                  <p:stCondLst>
                    <p:cond delay="indefinite"/>
                  </p:stCondLst>
                </p:cTn>
                <p:tgtEl>
                  <p:spTgt spid="7"/>
                </p:tgtEl>
              </p:cMediaNode>
            </p:video>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7" name="Rectangle 7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3" name="Picture 5"/>
          <p:cNvPicPr>
            <a:picLocks noChangeAspect="1" noChangeArrowheads="1"/>
          </p:cNvPicPr>
          <p:nvPr/>
        </p:nvPicPr>
        <p:blipFill rotWithShape="1">
          <a:blip r:embed="rId2" cstate="print"/>
          <a:srcRect r="-1" b="8797"/>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53252" name="Picture 4"/>
          <p:cNvPicPr>
            <a:picLocks noChangeAspect="1" noChangeArrowheads="1"/>
          </p:cNvPicPr>
          <p:nvPr/>
        </p:nvPicPr>
        <p:blipFill rotWithShape="1">
          <a:blip r:embed="rId3" cstate="print"/>
          <a:srcRect t="8466"/>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p:spPr>
      </p:pic>
      <p:pic>
        <p:nvPicPr>
          <p:cNvPr id="53255" name="Picture 7"/>
          <p:cNvPicPr>
            <a:picLocks noChangeAspect="1" noChangeArrowheads="1"/>
          </p:cNvPicPr>
          <p:nvPr/>
        </p:nvPicPr>
        <p:blipFill rotWithShape="1">
          <a:blip r:embed="rId4" cstate="print"/>
          <a:srcRect t="6249" r="2" b="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53258" name="Freeform: Shape 7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Freeform: Shape 7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49" name="Rectangle 1"/>
          <p:cNvSpPr>
            <a:spLocks noGrp="1" noChangeArrowheads="1"/>
          </p:cNvSpPr>
          <p:nvPr>
            <p:ph type="title"/>
          </p:nvPr>
        </p:nvSpPr>
        <p:spPr>
          <a:xfrm>
            <a:off x="448056" y="685800"/>
            <a:ext cx="2807208" cy="1325563"/>
          </a:xfrm>
        </p:spPr>
        <p:txBody>
          <a:bodyPr spcFirstLastPara="1" lIns="0" tIns="0" rIns="0" bIns="0" anchorCtr="0">
            <a:noAutofit/>
          </a:bodyPr>
          <a:lstStyle/>
          <a:p>
            <a:r>
              <a:rPr lang="en-US" sz="3600" dirty="0">
                <a:latin typeface="Arial" pitchFamily="34" charset="0"/>
              </a:rPr>
              <a:t>The Difference Principle</a:t>
            </a:r>
          </a:p>
        </p:txBody>
      </p:sp>
      <p:sp>
        <p:nvSpPr>
          <p:cNvPr id="82" name="Rectangle 8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0" name="Rectangle 2"/>
          <p:cNvSpPr>
            <a:spLocks noGrp="1" noChangeArrowheads="1"/>
          </p:cNvSpPr>
          <p:nvPr>
            <p:ph type="body" idx="1"/>
          </p:nvPr>
        </p:nvSpPr>
        <p:spPr>
          <a:xfrm>
            <a:off x="448056" y="2258568"/>
            <a:ext cx="2807208" cy="3922776"/>
          </a:xfrm>
        </p:spPr>
        <p:txBody>
          <a:bodyPr spcFirstLastPara="1" lIns="0" tIns="0" rIns="0" bIns="0" anchorCtr="0">
            <a:normAutofit/>
          </a:bodyPr>
          <a:lstStyle/>
          <a:p>
            <a:pPr marL="0" indent="0">
              <a:spcBef>
                <a:spcPct val="0"/>
              </a:spcBef>
              <a:spcAft>
                <a:spcPts val="600"/>
              </a:spcAft>
              <a:buNone/>
            </a:pPr>
            <a:r>
              <a:rPr lang="en-US" sz="1700" dirty="0">
                <a:latin typeface="Arial" pitchFamily="34" charset="0"/>
              </a:rPr>
              <a:t> </a:t>
            </a:r>
          </a:p>
        </p:txBody>
      </p:sp>
      <p:pic>
        <p:nvPicPr>
          <p:cNvPr id="53254" name="Picture 6"/>
          <p:cNvPicPr>
            <a:picLocks noChangeAspect="1" noChangeArrowheads="1"/>
          </p:cNvPicPr>
          <p:nvPr/>
        </p:nvPicPr>
        <p:blipFill rotWithShape="1">
          <a:blip r:embed="rId5" cstate="print"/>
          <a:srcRect r="4272"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cstate="print"/>
          <a:srcRect/>
          <a:stretch>
            <a:fillRect/>
          </a:stretch>
        </p:blipFill>
        <p:spPr bwMode="auto">
          <a:xfrm>
            <a:off x="2895600" y="457200"/>
            <a:ext cx="2960370" cy="2217420"/>
          </a:xfrm>
          <a:prstGeom prst="rect">
            <a:avLst/>
          </a:prstGeom>
          <a:noFill/>
        </p:spPr>
      </p:pic>
      <p:pic>
        <p:nvPicPr>
          <p:cNvPr id="54277" name="Picture 5"/>
          <p:cNvPicPr>
            <a:picLocks noChangeAspect="1" noChangeArrowheads="1"/>
          </p:cNvPicPr>
          <p:nvPr/>
        </p:nvPicPr>
        <p:blipFill>
          <a:blip r:embed="rId3" cstate="print"/>
          <a:srcRect/>
          <a:stretch>
            <a:fillRect/>
          </a:stretch>
        </p:blipFill>
        <p:spPr bwMode="auto">
          <a:xfrm>
            <a:off x="6644640" y="457200"/>
            <a:ext cx="2960370" cy="2217420"/>
          </a:xfrm>
          <a:prstGeom prst="rect">
            <a:avLst/>
          </a:prstGeom>
          <a:noFill/>
        </p:spPr>
      </p:pic>
      <p:pic>
        <p:nvPicPr>
          <p:cNvPr id="54278" name="Picture 6"/>
          <p:cNvPicPr>
            <a:picLocks noChangeAspect="1" noChangeArrowheads="1"/>
          </p:cNvPicPr>
          <p:nvPr/>
        </p:nvPicPr>
        <p:blipFill>
          <a:blip r:embed="rId4" cstate="print"/>
          <a:srcRect/>
          <a:stretch>
            <a:fillRect/>
          </a:stretch>
        </p:blipFill>
        <p:spPr bwMode="auto">
          <a:xfrm>
            <a:off x="2712720" y="4206240"/>
            <a:ext cx="4114800" cy="1600200"/>
          </a:xfrm>
          <a:prstGeom prst="rect">
            <a:avLst/>
          </a:prstGeom>
          <a:noFill/>
        </p:spPr>
      </p:pic>
      <p:pic>
        <p:nvPicPr>
          <p:cNvPr id="54279" name="Picture 7"/>
          <p:cNvPicPr>
            <a:picLocks noChangeAspect="1" noChangeArrowheads="1"/>
          </p:cNvPicPr>
          <p:nvPr/>
        </p:nvPicPr>
        <p:blipFill>
          <a:blip r:embed="rId5" cstate="print"/>
          <a:srcRect/>
          <a:stretch>
            <a:fillRect/>
          </a:stretch>
        </p:blipFill>
        <p:spPr bwMode="auto">
          <a:xfrm>
            <a:off x="7101840" y="3749040"/>
            <a:ext cx="2960370" cy="2217420"/>
          </a:xfrm>
          <a:prstGeom prst="rect">
            <a:avLst/>
          </a:prstGeom>
          <a:noFill/>
        </p:spPr>
      </p:pic>
      <p:pic>
        <p:nvPicPr>
          <p:cNvPr id="6" name="Google Shape;98;g8a90e8a182_0_10" descr="A picture containing food&#10;&#10;Description automatically generated">
            <a:extLst>
              <a:ext uri="{FF2B5EF4-FFF2-40B4-BE49-F238E27FC236}">
                <a16:creationId xmlns:a16="http://schemas.microsoft.com/office/drawing/2014/main" id="{84802421-6D23-479C-8578-16EAF213524D}"/>
              </a:ext>
            </a:extLst>
          </p:cNvPr>
          <p:cNvPicPr preferRelativeResize="0"/>
          <p:nvPr/>
        </p:nvPicPr>
        <p:blipFill rotWithShape="1">
          <a:blip r:embed="rId6">
            <a:alphaModFix/>
          </a:blip>
          <a:srcRect/>
          <a:stretch/>
        </p:blipFill>
        <p:spPr>
          <a:xfrm>
            <a:off x="10234308" y="385938"/>
            <a:ext cx="1333500" cy="7867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3600" dirty="0"/>
              <a:t>After students have mastered initial instruction, slowly add examples that are slightly different in:</a:t>
            </a:r>
          </a:p>
          <a:p>
            <a:pPr lvl="1"/>
            <a:r>
              <a:rPr lang="en-US" sz="3600" dirty="0"/>
              <a:t>Wording</a:t>
            </a:r>
          </a:p>
          <a:p>
            <a:pPr lvl="1"/>
            <a:r>
              <a:rPr lang="en-US" sz="3600" dirty="0"/>
              <a:t>Location</a:t>
            </a:r>
          </a:p>
          <a:p>
            <a:pPr lvl="1"/>
            <a:r>
              <a:rPr lang="en-US" sz="3600" dirty="0"/>
              <a:t>Timing</a:t>
            </a:r>
          </a:p>
        </p:txBody>
      </p:sp>
      <p:pic>
        <p:nvPicPr>
          <p:cNvPr id="4" name="Google Shape;98;g8a90e8a182_0_10" descr="A picture containing food&#10;&#10;Description automatically generated">
            <a:extLst>
              <a:ext uri="{FF2B5EF4-FFF2-40B4-BE49-F238E27FC236}">
                <a16:creationId xmlns:a16="http://schemas.microsoft.com/office/drawing/2014/main" id="{D78660F8-2488-4FF4-8825-D593E2C39AD4}"/>
              </a:ext>
            </a:extLst>
          </p:cNvPr>
          <p:cNvPicPr preferRelativeResize="0"/>
          <p:nvPr/>
        </p:nvPicPr>
        <p:blipFill rotWithShape="1">
          <a:blip r:embed="rId2">
            <a:alphaModFix/>
          </a:blip>
          <a:srcRect/>
          <a:stretch/>
        </p:blipFill>
        <p:spPr>
          <a:xfrm>
            <a:off x="10234308" y="385938"/>
            <a:ext cx="1333500" cy="7867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ctrTitle"/>
          </p:nvPr>
        </p:nvSpPr>
        <p:spPr>
          <a:xfrm>
            <a:off x="2737009" y="502920"/>
            <a:ext cx="7692390" cy="1051560"/>
          </a:xfrm>
        </p:spPr>
        <p:txBody>
          <a:bodyPr spcFirstLastPara="1" wrap="square" lIns="0" tIns="0" rIns="0" bIns="0" anchor="b" anchorCtr="0">
            <a:noAutofit/>
          </a:bodyPr>
          <a:lstStyle/>
          <a:p>
            <a:pPr algn="l">
              <a:lnSpc>
                <a:spcPct val="95000"/>
              </a:lnSpc>
            </a:pPr>
            <a:r>
              <a:rPr lang="en-US" sz="4410">
                <a:solidFill>
                  <a:srgbClr val="003366"/>
                </a:solidFill>
                <a:latin typeface="Arial" pitchFamily="34" charset="0"/>
              </a:rPr>
              <a:t>The Sameness Principle</a:t>
            </a:r>
          </a:p>
        </p:txBody>
      </p:sp>
      <p:sp>
        <p:nvSpPr>
          <p:cNvPr id="56322" name="Rectangle 2"/>
          <p:cNvSpPr>
            <a:spLocks noGrp="1" noChangeArrowheads="1"/>
          </p:cNvSpPr>
          <p:nvPr>
            <p:ph type="subTitle" idx="1"/>
          </p:nvPr>
        </p:nvSpPr>
        <p:spPr>
          <a:xfrm>
            <a:off x="2737009" y="2025968"/>
            <a:ext cx="7692390" cy="4024789"/>
          </a:xfrm>
        </p:spPr>
        <p:txBody>
          <a:bodyPr spcFirstLastPara="1" wrap="square" lIns="0" tIns="0" rIns="0" bIns="0" anchor="t" anchorCtr="0">
            <a:noAutofit/>
          </a:bodyPr>
          <a:lstStyle/>
          <a:p>
            <a:pPr lvl="1" indent="-308610" algn="l">
              <a:lnSpc>
                <a:spcPct val="95000"/>
              </a:lnSpc>
              <a:spcBef>
                <a:spcPct val="0"/>
              </a:spcBef>
              <a:buClr>
                <a:srgbClr val="000000"/>
              </a:buClr>
              <a:buFontTx/>
              <a:buChar char="•"/>
            </a:pPr>
            <a:r>
              <a:rPr lang="en-US" sz="2790">
                <a:solidFill>
                  <a:srgbClr val="000000"/>
                </a:solidFill>
                <a:latin typeface="Arial" pitchFamily="34" charset="0"/>
              </a:rPr>
              <a:t>Show the range of variation of the concept. Examples of the concept that differ from one another as much as possible but still illustrate the concept and indicate that they are the same. This is intended to foster generalization to unfamiliar concepts.</a:t>
            </a:r>
            <a:endParaRPr lang="en-US"/>
          </a:p>
          <a:p>
            <a:pPr algn="l">
              <a:lnSpc>
                <a:spcPct val="95000"/>
              </a:lnSpc>
              <a:spcBef>
                <a:spcPct val="0"/>
              </a:spcBef>
            </a:pPr>
            <a:endParaRPr lang="en-US" sz="2790">
              <a:solidFill>
                <a:srgbClr val="000000"/>
              </a:solidFill>
              <a:latin typeface="Arial" pitchFamily="34" charset="0"/>
            </a:endParaRPr>
          </a:p>
          <a:p>
            <a:pPr lvl="1" indent="-308610" algn="l">
              <a:lnSpc>
                <a:spcPct val="95000"/>
              </a:lnSpc>
              <a:spcBef>
                <a:spcPct val="0"/>
              </a:spcBef>
              <a:buClr>
                <a:srgbClr val="000000"/>
              </a:buClr>
              <a:buFontTx/>
              <a:buChar char="•"/>
            </a:pPr>
            <a:r>
              <a:rPr lang="en-US" sz="1440">
                <a:solidFill>
                  <a:srgbClr val="000000"/>
                </a:solidFill>
                <a:latin typeface="Arial" pitchFamily="34" charset="0"/>
              </a:rPr>
              <a:t>Marchand-Martella, Nancy E., Slocum, Timothy A., Martella, Ronald C.. </a:t>
            </a:r>
            <a:r>
              <a:rPr lang="en-US" sz="1440" u="sng">
                <a:solidFill>
                  <a:srgbClr val="000000"/>
                </a:solidFill>
                <a:latin typeface="Arial" pitchFamily="34" charset="0"/>
              </a:rPr>
              <a:t>Introduction to Direct Instruction</a:t>
            </a:r>
            <a:r>
              <a:rPr lang="en-US" sz="1440">
                <a:solidFill>
                  <a:srgbClr val="000000"/>
                </a:solidFill>
                <a:latin typeface="Arial" pitchFamily="34" charset="0"/>
              </a:rPr>
              <a:t>. Pearson, Boston. 2004. 17-18.</a:t>
            </a:r>
            <a:endParaRPr lang="en-US"/>
          </a:p>
          <a:p>
            <a:pPr algn="l">
              <a:lnSpc>
                <a:spcPct val="95000"/>
              </a:lnSpc>
              <a:spcBef>
                <a:spcPct val="0"/>
              </a:spcBef>
              <a:buClr>
                <a:srgbClr val="000000"/>
              </a:buClr>
            </a:pPr>
            <a:endParaRPr lang="en-US" sz="2790">
              <a:solidFill>
                <a:srgbClr val="000000"/>
              </a:solidFill>
              <a:latin typeface="Arial" pitchFamily="34" charset="0"/>
            </a:endParaRPr>
          </a:p>
        </p:txBody>
      </p:sp>
      <p:pic>
        <p:nvPicPr>
          <p:cNvPr id="4" name="Google Shape;98;g8a90e8a182_0_10" descr="A picture containing food&#10;&#10;Description automatically generated">
            <a:extLst>
              <a:ext uri="{FF2B5EF4-FFF2-40B4-BE49-F238E27FC236}">
                <a16:creationId xmlns:a16="http://schemas.microsoft.com/office/drawing/2014/main" id="{BCF9EED5-01BD-4F64-9083-E6AEB019EA0A}"/>
              </a:ext>
            </a:extLst>
          </p:cNvPr>
          <p:cNvPicPr preferRelativeResize="0"/>
          <p:nvPr/>
        </p:nvPicPr>
        <p:blipFill rotWithShape="1">
          <a:blip r:embed="rId2">
            <a:alphaModFix/>
          </a:blip>
          <a:srcRect/>
          <a:stretch/>
        </p:blipFill>
        <p:spPr>
          <a:xfrm>
            <a:off x="10234308" y="385938"/>
            <a:ext cx="1333500" cy="7867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2935605" y="834029"/>
            <a:ext cx="7692390" cy="644728"/>
          </a:xfrm>
          <a:prstGeom prst="rect">
            <a:avLst/>
          </a:prstGeom>
          <a:noFill/>
          <a:ln w="9525">
            <a:noFill/>
            <a:miter lim="800000"/>
            <a:headEnd/>
            <a:tailEnd/>
          </a:ln>
          <a:effectLst/>
        </p:spPr>
        <p:txBody>
          <a:bodyPr lIns="0" tIns="0" rIns="0" bIns="0" anchor="b">
            <a:spAutoFit/>
          </a:bodyPr>
          <a:lstStyle/>
          <a:p>
            <a:pPr>
              <a:lnSpc>
                <a:spcPct val="95000"/>
              </a:lnSpc>
            </a:pPr>
            <a:r>
              <a:rPr lang="en-US" sz="4410">
                <a:solidFill>
                  <a:srgbClr val="003366"/>
                </a:solidFill>
                <a:latin typeface="Arial" pitchFamily="34" charset="0"/>
              </a:rPr>
              <a:t>The Sameness Principle</a:t>
            </a:r>
          </a:p>
        </p:txBody>
      </p:sp>
      <p:pic>
        <p:nvPicPr>
          <p:cNvPr id="57349" name="Picture 5"/>
          <p:cNvPicPr>
            <a:picLocks noChangeAspect="1" noChangeArrowheads="1"/>
          </p:cNvPicPr>
          <p:nvPr/>
        </p:nvPicPr>
        <p:blipFill>
          <a:blip r:embed="rId2" cstate="print"/>
          <a:srcRect/>
          <a:stretch>
            <a:fillRect/>
          </a:stretch>
        </p:blipFill>
        <p:spPr bwMode="auto">
          <a:xfrm>
            <a:off x="2589848" y="2057400"/>
            <a:ext cx="1201579" cy="1200150"/>
          </a:xfrm>
          <a:prstGeom prst="rect">
            <a:avLst/>
          </a:prstGeom>
          <a:noFill/>
        </p:spPr>
      </p:pic>
      <p:pic>
        <p:nvPicPr>
          <p:cNvPr id="57350" name="Picture 6"/>
          <p:cNvPicPr>
            <a:picLocks noChangeAspect="1" noChangeArrowheads="1"/>
          </p:cNvPicPr>
          <p:nvPr/>
        </p:nvPicPr>
        <p:blipFill>
          <a:blip r:embed="rId3" cstate="print"/>
          <a:srcRect/>
          <a:stretch>
            <a:fillRect/>
          </a:stretch>
        </p:blipFill>
        <p:spPr bwMode="auto">
          <a:xfrm>
            <a:off x="2667000" y="3429000"/>
            <a:ext cx="924402" cy="762953"/>
          </a:xfrm>
          <a:prstGeom prst="rect">
            <a:avLst/>
          </a:prstGeom>
          <a:noFill/>
        </p:spPr>
      </p:pic>
      <p:pic>
        <p:nvPicPr>
          <p:cNvPr id="57351" name="Picture 7"/>
          <p:cNvPicPr>
            <a:picLocks noChangeAspect="1" noChangeArrowheads="1"/>
          </p:cNvPicPr>
          <p:nvPr/>
        </p:nvPicPr>
        <p:blipFill>
          <a:blip r:embed="rId4" cstate="print"/>
          <a:srcRect/>
          <a:stretch>
            <a:fillRect/>
          </a:stretch>
        </p:blipFill>
        <p:spPr bwMode="auto">
          <a:xfrm>
            <a:off x="2667000" y="4419124"/>
            <a:ext cx="971550" cy="810101"/>
          </a:xfrm>
          <a:prstGeom prst="rect">
            <a:avLst/>
          </a:prstGeom>
          <a:noFill/>
        </p:spPr>
      </p:pic>
      <p:pic>
        <p:nvPicPr>
          <p:cNvPr id="57352" name="Picture 8"/>
          <p:cNvPicPr>
            <a:picLocks noChangeAspect="1" noChangeArrowheads="1"/>
          </p:cNvPicPr>
          <p:nvPr/>
        </p:nvPicPr>
        <p:blipFill>
          <a:blip r:embed="rId5" cstate="print"/>
          <a:srcRect/>
          <a:stretch>
            <a:fillRect/>
          </a:stretch>
        </p:blipFill>
        <p:spPr bwMode="auto">
          <a:xfrm>
            <a:off x="2589848" y="5486400"/>
            <a:ext cx="1268730" cy="857250"/>
          </a:xfrm>
          <a:prstGeom prst="rect">
            <a:avLst/>
          </a:prstGeom>
          <a:noFill/>
        </p:spPr>
      </p:pic>
      <p:sp>
        <p:nvSpPr>
          <p:cNvPr id="57353" name="Text Box 9"/>
          <p:cNvSpPr txBox="1">
            <a:spLocks noChangeArrowheads="1"/>
          </p:cNvSpPr>
          <p:nvPr/>
        </p:nvSpPr>
        <p:spPr bwMode="auto">
          <a:xfrm>
            <a:off x="4231482" y="2483168"/>
            <a:ext cx="44919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bathroom sign.</a:t>
            </a:r>
          </a:p>
        </p:txBody>
      </p:sp>
      <p:sp>
        <p:nvSpPr>
          <p:cNvPr id="57354" name="Text Box 10"/>
          <p:cNvSpPr txBox="1">
            <a:spLocks noChangeArrowheads="1"/>
          </p:cNvSpPr>
          <p:nvPr/>
        </p:nvSpPr>
        <p:spPr bwMode="auto">
          <a:xfrm>
            <a:off x="4231482" y="3626168"/>
            <a:ext cx="3424713"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bathroom sign.</a:t>
            </a:r>
            <a:endParaRPr lang="en-US" sz="1260"/>
          </a:p>
          <a:p>
            <a:pPr>
              <a:lnSpc>
                <a:spcPct val="95000"/>
              </a:lnSpc>
            </a:pPr>
            <a:endParaRPr lang="en-US" sz="2430">
              <a:latin typeface="Arial" pitchFamily="34" charset="0"/>
            </a:endParaRPr>
          </a:p>
        </p:txBody>
      </p:sp>
      <p:sp>
        <p:nvSpPr>
          <p:cNvPr id="57355" name="Text Box 11"/>
          <p:cNvSpPr txBox="1">
            <a:spLocks noChangeArrowheads="1"/>
          </p:cNvSpPr>
          <p:nvPr/>
        </p:nvSpPr>
        <p:spPr bwMode="auto">
          <a:xfrm>
            <a:off x="4307205" y="4617720"/>
            <a:ext cx="3424714"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bathroom sign.</a:t>
            </a:r>
          </a:p>
        </p:txBody>
      </p:sp>
      <p:sp>
        <p:nvSpPr>
          <p:cNvPr id="57356" name="Text Box 12"/>
          <p:cNvSpPr txBox="1">
            <a:spLocks noChangeArrowheads="1"/>
          </p:cNvSpPr>
          <p:nvPr/>
        </p:nvSpPr>
        <p:spPr bwMode="auto">
          <a:xfrm>
            <a:off x="4382929" y="5683568"/>
            <a:ext cx="40347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bathroom sign.</a:t>
            </a:r>
          </a:p>
        </p:txBody>
      </p:sp>
      <p:pic>
        <p:nvPicPr>
          <p:cNvPr id="11" name="Google Shape;98;g8a90e8a182_0_10" descr="A picture containing food&#10;&#10;Description automatically generated">
            <a:extLst>
              <a:ext uri="{FF2B5EF4-FFF2-40B4-BE49-F238E27FC236}">
                <a16:creationId xmlns:a16="http://schemas.microsoft.com/office/drawing/2014/main" id="{67AD3B9A-F528-4E49-B9DE-0133D24215C6}"/>
              </a:ext>
            </a:extLst>
          </p:cNvPr>
          <p:cNvPicPr preferRelativeResize="0"/>
          <p:nvPr/>
        </p:nvPicPr>
        <p:blipFill rotWithShape="1">
          <a:blip r:embed="rId6">
            <a:alphaModFix/>
          </a:blip>
          <a:srcRect/>
          <a:stretch/>
        </p:blipFill>
        <p:spPr>
          <a:xfrm>
            <a:off x="10234308" y="385938"/>
            <a:ext cx="1333500" cy="786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2" cstate="print"/>
          <a:srcRect/>
          <a:stretch>
            <a:fillRect/>
          </a:stretch>
        </p:blipFill>
        <p:spPr bwMode="auto">
          <a:xfrm>
            <a:off x="3504248" y="2208848"/>
            <a:ext cx="944404" cy="944404"/>
          </a:xfrm>
          <a:prstGeom prst="rect">
            <a:avLst/>
          </a:prstGeom>
          <a:noFill/>
        </p:spPr>
      </p:pic>
      <p:pic>
        <p:nvPicPr>
          <p:cNvPr id="58373" name="Picture 5"/>
          <p:cNvPicPr>
            <a:picLocks noChangeAspect="1" noChangeArrowheads="1"/>
          </p:cNvPicPr>
          <p:nvPr/>
        </p:nvPicPr>
        <p:blipFill>
          <a:blip r:embed="rId3" cstate="print"/>
          <a:srcRect/>
          <a:stretch>
            <a:fillRect/>
          </a:stretch>
        </p:blipFill>
        <p:spPr bwMode="auto">
          <a:xfrm>
            <a:off x="3428524" y="3504724"/>
            <a:ext cx="1183005" cy="1181576"/>
          </a:xfrm>
          <a:prstGeom prst="rect">
            <a:avLst/>
          </a:prstGeom>
          <a:noFill/>
        </p:spPr>
      </p:pic>
      <p:pic>
        <p:nvPicPr>
          <p:cNvPr id="58374" name="Picture 6"/>
          <p:cNvPicPr>
            <a:picLocks noChangeAspect="1" noChangeArrowheads="1"/>
          </p:cNvPicPr>
          <p:nvPr/>
        </p:nvPicPr>
        <p:blipFill>
          <a:blip r:embed="rId4" cstate="print"/>
          <a:srcRect/>
          <a:stretch>
            <a:fillRect/>
          </a:stretch>
        </p:blipFill>
        <p:spPr bwMode="auto">
          <a:xfrm>
            <a:off x="3581400" y="5029200"/>
            <a:ext cx="1038702" cy="1038702"/>
          </a:xfrm>
          <a:prstGeom prst="rect">
            <a:avLst/>
          </a:prstGeom>
          <a:noFill/>
        </p:spPr>
      </p:pic>
      <p:sp>
        <p:nvSpPr>
          <p:cNvPr id="58375" name="Text Box 7"/>
          <p:cNvSpPr txBox="1">
            <a:spLocks noChangeArrowheads="1"/>
          </p:cNvSpPr>
          <p:nvPr/>
        </p:nvSpPr>
        <p:spPr bwMode="auto">
          <a:xfrm>
            <a:off x="2478405" y="960120"/>
            <a:ext cx="8149590" cy="1157881"/>
          </a:xfrm>
          <a:prstGeom prst="rect">
            <a:avLst/>
          </a:prstGeom>
          <a:noFill/>
          <a:ln w="9525">
            <a:noFill/>
            <a:miter lim="800000"/>
            <a:headEnd/>
            <a:tailEnd/>
          </a:ln>
          <a:effectLst/>
        </p:spPr>
        <p:txBody>
          <a:bodyPr lIns="0" tIns="0" rIns="0" bIns="0">
            <a:spAutoFit/>
          </a:bodyPr>
          <a:lstStyle/>
          <a:p>
            <a:pPr>
              <a:lnSpc>
                <a:spcPct val="95000"/>
              </a:lnSpc>
            </a:pPr>
            <a:r>
              <a:rPr lang="en-US" sz="3960">
                <a:solidFill>
                  <a:srgbClr val="003366"/>
                </a:solidFill>
                <a:latin typeface="Arial" pitchFamily="34" charset="0"/>
              </a:rPr>
              <a:t>The Sameness Principle: Non-example</a:t>
            </a:r>
          </a:p>
        </p:txBody>
      </p:sp>
      <p:sp>
        <p:nvSpPr>
          <p:cNvPr id="58376" name="Text Box 8"/>
          <p:cNvSpPr txBox="1">
            <a:spLocks noChangeArrowheads="1"/>
          </p:cNvSpPr>
          <p:nvPr/>
        </p:nvSpPr>
        <p:spPr bwMode="auto">
          <a:xfrm>
            <a:off x="4764405" y="2560320"/>
            <a:ext cx="49491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sign for a bathroom.</a:t>
            </a:r>
          </a:p>
        </p:txBody>
      </p:sp>
      <p:sp>
        <p:nvSpPr>
          <p:cNvPr id="58377" name="Text Box 9"/>
          <p:cNvSpPr txBox="1">
            <a:spLocks noChangeArrowheads="1"/>
          </p:cNvSpPr>
          <p:nvPr/>
        </p:nvSpPr>
        <p:spPr bwMode="auto">
          <a:xfrm>
            <a:off x="4993005" y="3931920"/>
            <a:ext cx="49491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sign for a bathroom.</a:t>
            </a:r>
          </a:p>
        </p:txBody>
      </p:sp>
      <p:sp>
        <p:nvSpPr>
          <p:cNvPr id="58378" name="Text Box 10"/>
          <p:cNvSpPr txBox="1">
            <a:spLocks noChangeArrowheads="1"/>
          </p:cNvSpPr>
          <p:nvPr/>
        </p:nvSpPr>
        <p:spPr bwMode="auto">
          <a:xfrm>
            <a:off x="5068729" y="5379244"/>
            <a:ext cx="5102066"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sign for a bathroom.</a:t>
            </a:r>
          </a:p>
        </p:txBody>
      </p:sp>
      <p:pic>
        <p:nvPicPr>
          <p:cNvPr id="9" name="Google Shape;98;g8a90e8a182_0_10" descr="A picture containing food&#10;&#10;Description automatically generated">
            <a:extLst>
              <a:ext uri="{FF2B5EF4-FFF2-40B4-BE49-F238E27FC236}">
                <a16:creationId xmlns:a16="http://schemas.microsoft.com/office/drawing/2014/main" id="{5735D896-9934-4029-B6F8-B1B58ABFA465}"/>
              </a:ext>
            </a:extLst>
          </p:cNvPr>
          <p:cNvPicPr preferRelativeResize="0"/>
          <p:nvPr/>
        </p:nvPicPr>
        <p:blipFill rotWithShape="1">
          <a:blip r:embed="rId5">
            <a:alphaModFix/>
          </a:blip>
          <a:srcRect/>
          <a:stretch/>
        </p:blipFill>
        <p:spPr>
          <a:xfrm>
            <a:off x="10234308" y="385938"/>
            <a:ext cx="1333500" cy="7867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cstate="print"/>
          <a:srcRect/>
          <a:stretch>
            <a:fillRect/>
          </a:stretch>
        </p:blipFill>
        <p:spPr bwMode="auto">
          <a:xfrm>
            <a:off x="2514124" y="2133124"/>
            <a:ext cx="877253" cy="1134428"/>
          </a:xfrm>
          <a:prstGeom prst="rect">
            <a:avLst/>
          </a:prstGeom>
          <a:noFill/>
        </p:spPr>
      </p:pic>
      <p:pic>
        <p:nvPicPr>
          <p:cNvPr id="59397" name="Picture 5"/>
          <p:cNvPicPr>
            <a:picLocks noChangeAspect="1" noChangeArrowheads="1"/>
          </p:cNvPicPr>
          <p:nvPr/>
        </p:nvPicPr>
        <p:blipFill>
          <a:blip r:embed="rId3" cstate="print"/>
          <a:srcRect/>
          <a:stretch>
            <a:fillRect/>
          </a:stretch>
        </p:blipFill>
        <p:spPr bwMode="auto">
          <a:xfrm>
            <a:off x="2438400" y="3504724"/>
            <a:ext cx="1038702" cy="1038701"/>
          </a:xfrm>
          <a:prstGeom prst="rect">
            <a:avLst/>
          </a:prstGeom>
          <a:noFill/>
        </p:spPr>
      </p:pic>
      <p:pic>
        <p:nvPicPr>
          <p:cNvPr id="59398" name="Picture 6"/>
          <p:cNvPicPr>
            <a:picLocks noChangeAspect="1" noChangeArrowheads="1"/>
          </p:cNvPicPr>
          <p:nvPr/>
        </p:nvPicPr>
        <p:blipFill>
          <a:blip r:embed="rId4" cstate="print"/>
          <a:srcRect/>
          <a:stretch>
            <a:fillRect/>
          </a:stretch>
        </p:blipFill>
        <p:spPr bwMode="auto">
          <a:xfrm>
            <a:off x="2514124" y="4723448"/>
            <a:ext cx="867251" cy="868680"/>
          </a:xfrm>
          <a:prstGeom prst="rect">
            <a:avLst/>
          </a:prstGeom>
          <a:noFill/>
        </p:spPr>
      </p:pic>
      <p:pic>
        <p:nvPicPr>
          <p:cNvPr id="59399" name="Picture 7"/>
          <p:cNvPicPr>
            <a:picLocks noChangeAspect="1" noChangeArrowheads="1"/>
          </p:cNvPicPr>
          <p:nvPr/>
        </p:nvPicPr>
        <p:blipFill>
          <a:blip r:embed="rId5" cstate="print"/>
          <a:srcRect/>
          <a:stretch>
            <a:fillRect/>
          </a:stretch>
        </p:blipFill>
        <p:spPr bwMode="auto">
          <a:xfrm>
            <a:off x="2438400" y="5866448"/>
            <a:ext cx="1085850" cy="840105"/>
          </a:xfrm>
          <a:prstGeom prst="rect">
            <a:avLst/>
          </a:prstGeom>
          <a:noFill/>
        </p:spPr>
      </p:pic>
      <p:pic>
        <p:nvPicPr>
          <p:cNvPr id="59400" name="Picture 8"/>
          <p:cNvPicPr>
            <a:picLocks noChangeAspect="1" noChangeArrowheads="1"/>
          </p:cNvPicPr>
          <p:nvPr/>
        </p:nvPicPr>
        <p:blipFill>
          <a:blip r:embed="rId6" cstate="print"/>
          <a:srcRect/>
          <a:stretch>
            <a:fillRect/>
          </a:stretch>
        </p:blipFill>
        <p:spPr bwMode="auto">
          <a:xfrm>
            <a:off x="6704648" y="2361724"/>
            <a:ext cx="925830" cy="762953"/>
          </a:xfrm>
          <a:prstGeom prst="rect">
            <a:avLst/>
          </a:prstGeom>
          <a:noFill/>
        </p:spPr>
      </p:pic>
      <p:pic>
        <p:nvPicPr>
          <p:cNvPr id="59401" name="Picture 9"/>
          <p:cNvPicPr>
            <a:picLocks noChangeAspect="1" noChangeArrowheads="1"/>
          </p:cNvPicPr>
          <p:nvPr/>
        </p:nvPicPr>
        <p:blipFill>
          <a:blip r:embed="rId7" cstate="print"/>
          <a:srcRect/>
          <a:stretch>
            <a:fillRect/>
          </a:stretch>
        </p:blipFill>
        <p:spPr bwMode="auto">
          <a:xfrm>
            <a:off x="6704648" y="3351848"/>
            <a:ext cx="915829" cy="1221582"/>
          </a:xfrm>
          <a:prstGeom prst="rect">
            <a:avLst/>
          </a:prstGeom>
          <a:noFill/>
        </p:spPr>
      </p:pic>
      <p:pic>
        <p:nvPicPr>
          <p:cNvPr id="59402" name="Picture 10"/>
          <p:cNvPicPr>
            <a:picLocks noChangeAspect="1" noChangeArrowheads="1"/>
          </p:cNvPicPr>
          <p:nvPr/>
        </p:nvPicPr>
        <p:blipFill>
          <a:blip r:embed="rId8" cstate="print"/>
          <a:srcRect/>
          <a:stretch>
            <a:fillRect/>
          </a:stretch>
        </p:blipFill>
        <p:spPr bwMode="auto">
          <a:xfrm>
            <a:off x="6781800" y="4800600"/>
            <a:ext cx="867252" cy="628650"/>
          </a:xfrm>
          <a:prstGeom prst="rect">
            <a:avLst/>
          </a:prstGeom>
          <a:noFill/>
        </p:spPr>
      </p:pic>
      <p:pic>
        <p:nvPicPr>
          <p:cNvPr id="59403" name="Picture 11"/>
          <p:cNvPicPr>
            <a:picLocks noChangeAspect="1" noChangeArrowheads="1"/>
          </p:cNvPicPr>
          <p:nvPr/>
        </p:nvPicPr>
        <p:blipFill>
          <a:blip r:embed="rId9" cstate="print"/>
          <a:srcRect/>
          <a:stretch>
            <a:fillRect/>
          </a:stretch>
        </p:blipFill>
        <p:spPr bwMode="auto">
          <a:xfrm>
            <a:off x="6933248" y="5790724"/>
            <a:ext cx="707232" cy="705803"/>
          </a:xfrm>
          <a:prstGeom prst="rect">
            <a:avLst/>
          </a:prstGeom>
          <a:noFill/>
        </p:spPr>
      </p:pic>
      <p:sp>
        <p:nvSpPr>
          <p:cNvPr id="59404" name="Text Box 12"/>
          <p:cNvSpPr txBox="1">
            <a:spLocks noChangeArrowheads="1"/>
          </p:cNvSpPr>
          <p:nvPr/>
        </p:nvSpPr>
        <p:spPr bwMode="auto">
          <a:xfrm>
            <a:off x="3088482" y="425768"/>
            <a:ext cx="7235190" cy="578941"/>
          </a:xfrm>
          <a:prstGeom prst="rect">
            <a:avLst/>
          </a:prstGeom>
          <a:noFill/>
          <a:ln w="9525">
            <a:noFill/>
            <a:miter lim="800000"/>
            <a:headEnd/>
            <a:tailEnd/>
          </a:ln>
          <a:effectLst/>
        </p:spPr>
        <p:txBody>
          <a:bodyPr lIns="0" tIns="0" rIns="0" bIns="0">
            <a:spAutoFit/>
          </a:bodyPr>
          <a:lstStyle/>
          <a:p>
            <a:pPr>
              <a:lnSpc>
                <a:spcPct val="95000"/>
              </a:lnSpc>
            </a:pPr>
            <a:r>
              <a:rPr lang="en-US" sz="3960">
                <a:solidFill>
                  <a:srgbClr val="003366"/>
                </a:solidFill>
                <a:latin typeface="Arial" pitchFamily="34" charset="0"/>
              </a:rPr>
              <a:t>Testing Principle: Examples</a:t>
            </a:r>
          </a:p>
        </p:txBody>
      </p:sp>
      <p:sp>
        <p:nvSpPr>
          <p:cNvPr id="59405" name="Text Box 13"/>
          <p:cNvSpPr txBox="1">
            <a:spLocks noChangeArrowheads="1"/>
          </p:cNvSpPr>
          <p:nvPr/>
        </p:nvSpPr>
        <p:spPr bwMode="auto">
          <a:xfrm>
            <a:off x="3697129" y="2331720"/>
            <a:ext cx="2358866"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p>
        </p:txBody>
      </p:sp>
      <p:sp>
        <p:nvSpPr>
          <p:cNvPr id="59406" name="Text Box 14"/>
          <p:cNvSpPr txBox="1">
            <a:spLocks noChangeArrowheads="1"/>
          </p:cNvSpPr>
          <p:nvPr/>
        </p:nvSpPr>
        <p:spPr bwMode="auto">
          <a:xfrm>
            <a:off x="3697129" y="3626168"/>
            <a:ext cx="2434590"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07" name="Text Box 15"/>
          <p:cNvSpPr txBox="1">
            <a:spLocks noChangeArrowheads="1"/>
          </p:cNvSpPr>
          <p:nvPr/>
        </p:nvSpPr>
        <p:spPr bwMode="auto">
          <a:xfrm>
            <a:off x="3697129" y="4693444"/>
            <a:ext cx="2511743"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08" name="Text Box 16"/>
          <p:cNvSpPr txBox="1">
            <a:spLocks noChangeArrowheads="1"/>
          </p:cNvSpPr>
          <p:nvPr/>
        </p:nvSpPr>
        <p:spPr bwMode="auto">
          <a:xfrm>
            <a:off x="3774282" y="5836444"/>
            <a:ext cx="2205990"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09" name="Text Box 17"/>
          <p:cNvSpPr txBox="1">
            <a:spLocks noChangeArrowheads="1"/>
          </p:cNvSpPr>
          <p:nvPr/>
        </p:nvSpPr>
        <p:spPr bwMode="auto">
          <a:xfrm>
            <a:off x="7811929" y="2331720"/>
            <a:ext cx="2511743"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10" name="Text Box 18"/>
          <p:cNvSpPr txBox="1">
            <a:spLocks noChangeArrowheads="1"/>
          </p:cNvSpPr>
          <p:nvPr/>
        </p:nvSpPr>
        <p:spPr bwMode="auto">
          <a:xfrm>
            <a:off x="7811929" y="3474720"/>
            <a:ext cx="2587466"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11" name="Text Box 19"/>
          <p:cNvSpPr txBox="1">
            <a:spLocks noChangeArrowheads="1"/>
          </p:cNvSpPr>
          <p:nvPr/>
        </p:nvSpPr>
        <p:spPr bwMode="auto">
          <a:xfrm>
            <a:off x="7889082" y="4769168"/>
            <a:ext cx="2357438"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sp>
        <p:nvSpPr>
          <p:cNvPr id="59412" name="Text Box 20"/>
          <p:cNvSpPr txBox="1">
            <a:spLocks noChangeArrowheads="1"/>
          </p:cNvSpPr>
          <p:nvPr/>
        </p:nvSpPr>
        <p:spPr bwMode="auto">
          <a:xfrm>
            <a:off x="7964805" y="5760720"/>
            <a:ext cx="2663190" cy="1065676"/>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bathroom sign?</a:t>
            </a:r>
            <a:endParaRPr lang="en-US" sz="1260"/>
          </a:p>
          <a:p>
            <a:pPr>
              <a:lnSpc>
                <a:spcPct val="95000"/>
              </a:lnSpc>
            </a:pPr>
            <a:endParaRPr lang="en-US" sz="2430">
              <a:latin typeface="Arial" pitchFamily="34" charset="0"/>
            </a:endParaRPr>
          </a:p>
        </p:txBody>
      </p:sp>
      <p:pic>
        <p:nvPicPr>
          <p:cNvPr id="19" name="Google Shape;98;g8a90e8a182_0_10" descr="A picture containing food&#10;&#10;Description automatically generated">
            <a:extLst>
              <a:ext uri="{FF2B5EF4-FFF2-40B4-BE49-F238E27FC236}">
                <a16:creationId xmlns:a16="http://schemas.microsoft.com/office/drawing/2014/main" id="{677F816A-088F-4A21-9CC3-D7DBC8F43027}"/>
              </a:ext>
            </a:extLst>
          </p:cNvPr>
          <p:cNvPicPr preferRelativeResize="0"/>
          <p:nvPr/>
        </p:nvPicPr>
        <p:blipFill rotWithShape="1">
          <a:blip r:embed="rId10">
            <a:alphaModFix/>
          </a:blip>
          <a:srcRect/>
          <a:stretch/>
        </p:blipFill>
        <p:spPr>
          <a:xfrm>
            <a:off x="10234308" y="385938"/>
            <a:ext cx="1333500" cy="7867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a90e8a182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7" name="Google Shape;97;g8a90e8a182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dirty="0"/>
              <a:t>                            </a:t>
            </a:r>
            <a:r>
              <a:rPr lang="en-US" sz="3400" b="1" dirty="0">
                <a:solidFill>
                  <a:srgbClr val="0000FF"/>
                </a:solidFill>
              </a:rPr>
              <a:t> If you don’t know where you are going…..</a:t>
            </a:r>
            <a:endParaRPr sz="3400" b="1" dirty="0">
              <a:solidFill>
                <a:srgbClr val="0000FF"/>
              </a:solidFill>
            </a:endParaRPr>
          </a:p>
          <a:p>
            <a:pPr marL="0" lvl="0" indent="0" algn="ctr" rtl="0">
              <a:spcBef>
                <a:spcPts val="1000"/>
              </a:spcBef>
              <a:spcAft>
                <a:spcPts val="0"/>
              </a:spcAft>
              <a:buNone/>
            </a:pPr>
            <a:endParaRPr sz="3400" b="1" dirty="0">
              <a:solidFill>
                <a:srgbClr val="0000FF"/>
              </a:solidFill>
            </a:endParaRPr>
          </a:p>
          <a:p>
            <a:pPr marL="0" lvl="0" indent="0" algn="ctr" rtl="0">
              <a:spcBef>
                <a:spcPts val="1000"/>
              </a:spcBef>
              <a:spcAft>
                <a:spcPts val="0"/>
              </a:spcAft>
              <a:buNone/>
            </a:pPr>
            <a:r>
              <a:rPr lang="en-US" sz="3400" b="1" dirty="0">
                <a:solidFill>
                  <a:srgbClr val="0000FF"/>
                </a:solidFill>
              </a:rPr>
              <a:t>					You will end up someplace else!</a:t>
            </a:r>
            <a:endParaRPr sz="3400" b="1" dirty="0">
              <a:solidFill>
                <a:srgbClr val="0000FF"/>
              </a:solidFill>
            </a:endParaRPr>
          </a:p>
          <a:p>
            <a:pPr marL="0" lvl="0" indent="0" algn="ctr" rtl="0">
              <a:spcBef>
                <a:spcPts val="1000"/>
              </a:spcBef>
              <a:spcAft>
                <a:spcPts val="0"/>
              </a:spcAft>
              <a:buNone/>
            </a:pPr>
            <a:endParaRPr sz="3400" b="1" dirty="0">
              <a:solidFill>
                <a:srgbClr val="0000FF"/>
              </a:solidFill>
            </a:endParaRPr>
          </a:p>
          <a:p>
            <a:pPr marL="0" lvl="0" indent="0" algn="ctr" rtl="0">
              <a:spcBef>
                <a:spcPts val="1000"/>
              </a:spcBef>
              <a:spcAft>
                <a:spcPts val="0"/>
              </a:spcAft>
              <a:buNone/>
            </a:pPr>
            <a:r>
              <a:rPr lang="en-US" sz="3400" b="1" dirty="0">
                <a:solidFill>
                  <a:srgbClr val="0000FF"/>
                </a:solidFill>
              </a:rPr>
              <a:t>												                                                              Yogi Berra</a:t>
            </a:r>
            <a:endParaRPr sz="3400" b="1" dirty="0">
              <a:solidFill>
                <a:srgbClr val="0000FF"/>
              </a:solidFill>
            </a:endParaRPr>
          </a:p>
        </p:txBody>
      </p:sp>
      <p:pic>
        <p:nvPicPr>
          <p:cNvPr id="98" name="Google Shape;98;g8a90e8a182_0_10" descr="A picture containing food&#10;&#10;Description automatically generated"/>
          <p:cNvPicPr preferRelativeResize="0"/>
          <p:nvPr/>
        </p:nvPicPr>
        <p:blipFill rotWithShape="1">
          <a:blip r:embed="rId3">
            <a:alphaModFix/>
          </a:blip>
          <a:srcRect/>
          <a:stretch/>
        </p:blipFill>
        <p:spPr>
          <a:xfrm>
            <a:off x="10020300" y="522128"/>
            <a:ext cx="1333500" cy="7867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417" name="Rectangle 1"/>
          <p:cNvSpPr>
            <a:spLocks noGrp="1" noChangeArrowheads="1"/>
          </p:cNvSpPr>
          <p:nvPr>
            <p:ph type="ctrTitle"/>
          </p:nvPr>
        </p:nvSpPr>
        <p:spPr>
          <a:xfrm>
            <a:off x="4038600" y="1939159"/>
            <a:ext cx="7644627" cy="2751086"/>
          </a:xfrm>
        </p:spPr>
        <p:txBody>
          <a:bodyPr spcFirstLastPara="1" lIns="0" tIns="0" rIns="0" bIns="0" anchorCtr="0">
            <a:normAutofit/>
          </a:bodyPr>
          <a:lstStyle/>
          <a:p>
            <a:pPr algn="r"/>
            <a:r>
              <a:rPr lang="en-US">
                <a:latin typeface="Arial" pitchFamily="34" charset="0"/>
              </a:rPr>
              <a:t>The Sameness Principle: Vocabulary</a:t>
            </a:r>
          </a:p>
        </p:txBody>
      </p:sp>
      <p:sp>
        <p:nvSpPr>
          <p:cNvPr id="60418" name="Rectangle 2"/>
          <p:cNvSpPr>
            <a:spLocks noGrp="1" noChangeArrowheads="1"/>
          </p:cNvSpPr>
          <p:nvPr>
            <p:ph type="subTitle" idx="1"/>
          </p:nvPr>
        </p:nvSpPr>
        <p:spPr>
          <a:xfrm>
            <a:off x="4038600" y="4782320"/>
            <a:ext cx="7644627" cy="1329443"/>
          </a:xfrm>
        </p:spPr>
        <p:txBody>
          <a:bodyPr spcFirstLastPara="1" lIns="0" tIns="0" rIns="0" bIns="0" anchorCtr="0">
            <a:noAutofit/>
          </a:bodyPr>
          <a:lstStyle/>
          <a:p>
            <a:pPr lvl="1" indent="-308610" algn="r">
              <a:spcBef>
                <a:spcPct val="0"/>
              </a:spcBef>
              <a:spcAft>
                <a:spcPts val="600"/>
              </a:spcAft>
              <a:buClr>
                <a:srgbClr val="000000"/>
              </a:buClr>
              <a:buFontTx/>
              <a:buChar char="•"/>
            </a:pPr>
            <a:r>
              <a:rPr lang="en-US" sz="3200" dirty="0">
                <a:latin typeface="Arial" pitchFamily="34" charset="0"/>
              </a:rPr>
              <a:t>Clock: an instrument in a room or building that shows the time.                    </a:t>
            </a:r>
          </a:p>
        </p:txBody>
      </p:sp>
      <p:pic>
        <p:nvPicPr>
          <p:cNvPr id="9" name="Google Shape;98;g8a90e8a182_0_10" descr="A picture containing food&#10;&#10;Description automatically generated">
            <a:extLst>
              <a:ext uri="{FF2B5EF4-FFF2-40B4-BE49-F238E27FC236}">
                <a16:creationId xmlns:a16="http://schemas.microsoft.com/office/drawing/2014/main" id="{B8B677A3-0CC9-4B1C-886F-9C824BEBFFD0}"/>
              </a:ext>
            </a:extLst>
          </p:cNvPr>
          <p:cNvPicPr preferRelativeResize="0"/>
          <p:nvPr/>
        </p:nvPicPr>
        <p:blipFill rotWithShape="1">
          <a:blip r:embed="rId2">
            <a:alphaModFix/>
          </a:blip>
          <a:srcRect/>
          <a:stretch/>
        </p:blipFill>
        <p:spPr>
          <a:xfrm>
            <a:off x="10642870" y="220196"/>
            <a:ext cx="1333500" cy="7867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ctrTitle"/>
          </p:nvPr>
        </p:nvSpPr>
        <p:spPr>
          <a:xfrm>
            <a:off x="2975610" y="617220"/>
            <a:ext cx="7692390" cy="1051560"/>
          </a:xfrm>
        </p:spPr>
        <p:txBody>
          <a:bodyPr spcFirstLastPara="1" wrap="square" lIns="0" tIns="0" rIns="0" bIns="0" anchor="b" anchorCtr="0">
            <a:noAutofit/>
          </a:bodyPr>
          <a:lstStyle/>
          <a:p>
            <a:pPr algn="l">
              <a:lnSpc>
                <a:spcPct val="95000"/>
              </a:lnSpc>
            </a:pPr>
            <a:r>
              <a:rPr lang="en-US" sz="4410" dirty="0">
                <a:solidFill>
                  <a:srgbClr val="003366"/>
                </a:solidFill>
                <a:latin typeface="Arial" pitchFamily="34" charset="0"/>
              </a:rPr>
              <a:t>The Sameness Principle</a:t>
            </a:r>
            <a:br>
              <a:rPr lang="en-US" sz="4410" dirty="0">
                <a:solidFill>
                  <a:srgbClr val="003366"/>
                </a:solidFill>
                <a:latin typeface="Arial" pitchFamily="34" charset="0"/>
              </a:rPr>
            </a:br>
            <a:r>
              <a:rPr lang="en-US" sz="4410" dirty="0">
                <a:solidFill>
                  <a:srgbClr val="003366"/>
                </a:solidFill>
                <a:latin typeface="Arial" pitchFamily="34" charset="0"/>
              </a:rPr>
              <a:t>	Yes! 				NO!</a:t>
            </a:r>
          </a:p>
        </p:txBody>
      </p:sp>
      <p:pic>
        <p:nvPicPr>
          <p:cNvPr id="61444" name="Picture 4"/>
          <p:cNvPicPr>
            <a:picLocks noChangeAspect="1" noChangeArrowheads="1"/>
          </p:cNvPicPr>
          <p:nvPr/>
        </p:nvPicPr>
        <p:blipFill>
          <a:blip r:embed="rId2" cstate="print"/>
          <a:srcRect/>
          <a:stretch>
            <a:fillRect/>
          </a:stretch>
        </p:blipFill>
        <p:spPr bwMode="auto">
          <a:xfrm>
            <a:off x="2971324" y="3200400"/>
            <a:ext cx="838676" cy="838677"/>
          </a:xfrm>
          <a:prstGeom prst="rect">
            <a:avLst/>
          </a:prstGeom>
          <a:noFill/>
        </p:spPr>
      </p:pic>
      <p:pic>
        <p:nvPicPr>
          <p:cNvPr id="61445" name="Picture 5"/>
          <p:cNvPicPr>
            <a:picLocks noChangeAspect="1" noChangeArrowheads="1"/>
          </p:cNvPicPr>
          <p:nvPr/>
        </p:nvPicPr>
        <p:blipFill>
          <a:blip r:embed="rId3" cstate="print"/>
          <a:srcRect/>
          <a:stretch>
            <a:fillRect/>
          </a:stretch>
        </p:blipFill>
        <p:spPr bwMode="auto">
          <a:xfrm>
            <a:off x="2971325" y="4343400"/>
            <a:ext cx="915828" cy="848678"/>
          </a:xfrm>
          <a:prstGeom prst="rect">
            <a:avLst/>
          </a:prstGeom>
          <a:noFill/>
        </p:spPr>
      </p:pic>
      <p:pic>
        <p:nvPicPr>
          <p:cNvPr id="61446" name="Picture 6"/>
          <p:cNvPicPr>
            <a:picLocks noChangeAspect="1" noChangeArrowheads="1"/>
          </p:cNvPicPr>
          <p:nvPr/>
        </p:nvPicPr>
        <p:blipFill>
          <a:blip r:embed="rId4" cstate="print"/>
          <a:srcRect/>
          <a:stretch>
            <a:fillRect/>
          </a:stretch>
        </p:blipFill>
        <p:spPr bwMode="auto">
          <a:xfrm>
            <a:off x="3047048" y="2133124"/>
            <a:ext cx="1144429" cy="934403"/>
          </a:xfrm>
          <a:prstGeom prst="rect">
            <a:avLst/>
          </a:prstGeom>
          <a:noFill/>
        </p:spPr>
      </p:pic>
      <p:pic>
        <p:nvPicPr>
          <p:cNvPr id="61447" name="Picture 7"/>
          <p:cNvPicPr>
            <a:picLocks noChangeAspect="1" noChangeArrowheads="1"/>
          </p:cNvPicPr>
          <p:nvPr/>
        </p:nvPicPr>
        <p:blipFill>
          <a:blip r:embed="rId5" cstate="print"/>
          <a:srcRect/>
          <a:stretch>
            <a:fillRect/>
          </a:stretch>
        </p:blipFill>
        <p:spPr bwMode="auto">
          <a:xfrm>
            <a:off x="2818448" y="5715000"/>
            <a:ext cx="1448753" cy="628650"/>
          </a:xfrm>
          <a:prstGeom prst="rect">
            <a:avLst/>
          </a:prstGeom>
          <a:noFill/>
        </p:spPr>
      </p:pic>
      <p:sp>
        <p:nvSpPr>
          <p:cNvPr id="61448" name="Text Box 8"/>
          <p:cNvSpPr txBox="1">
            <a:spLocks noChangeArrowheads="1"/>
          </p:cNvSpPr>
          <p:nvPr/>
        </p:nvSpPr>
        <p:spPr bwMode="auto">
          <a:xfrm>
            <a:off x="4460082" y="2407444"/>
            <a:ext cx="19773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p>
        </p:txBody>
      </p:sp>
      <p:sp>
        <p:nvSpPr>
          <p:cNvPr id="61449" name="Text Box 9"/>
          <p:cNvSpPr txBox="1">
            <a:spLocks noChangeArrowheads="1"/>
          </p:cNvSpPr>
          <p:nvPr/>
        </p:nvSpPr>
        <p:spPr bwMode="auto">
          <a:xfrm>
            <a:off x="4307205" y="3474720"/>
            <a:ext cx="22059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p>
        </p:txBody>
      </p:sp>
      <p:sp>
        <p:nvSpPr>
          <p:cNvPr id="61450" name="Text Box 10"/>
          <p:cNvSpPr txBox="1">
            <a:spLocks noChangeArrowheads="1"/>
          </p:cNvSpPr>
          <p:nvPr/>
        </p:nvSpPr>
        <p:spPr bwMode="auto">
          <a:xfrm>
            <a:off x="4460082" y="4540568"/>
            <a:ext cx="19773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p>
        </p:txBody>
      </p:sp>
      <p:sp>
        <p:nvSpPr>
          <p:cNvPr id="61451" name="Text Box 11"/>
          <p:cNvSpPr txBox="1">
            <a:spLocks noChangeArrowheads="1"/>
          </p:cNvSpPr>
          <p:nvPr/>
        </p:nvSpPr>
        <p:spPr bwMode="auto">
          <a:xfrm>
            <a:off x="4460082" y="5836444"/>
            <a:ext cx="19773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p>
        </p:txBody>
      </p:sp>
      <p:pic>
        <p:nvPicPr>
          <p:cNvPr id="61452" name="Picture 12"/>
          <p:cNvPicPr>
            <a:picLocks noChangeAspect="1" noChangeArrowheads="1"/>
          </p:cNvPicPr>
          <p:nvPr/>
        </p:nvPicPr>
        <p:blipFill>
          <a:blip r:embed="rId6" cstate="print"/>
          <a:srcRect/>
          <a:stretch>
            <a:fillRect/>
          </a:stretch>
        </p:blipFill>
        <p:spPr bwMode="auto">
          <a:xfrm>
            <a:off x="7239000" y="2057400"/>
            <a:ext cx="828675" cy="848678"/>
          </a:xfrm>
          <a:prstGeom prst="rect">
            <a:avLst/>
          </a:prstGeom>
          <a:noFill/>
        </p:spPr>
      </p:pic>
      <p:pic>
        <p:nvPicPr>
          <p:cNvPr id="61453" name="Picture 13"/>
          <p:cNvPicPr>
            <a:picLocks noChangeAspect="1" noChangeArrowheads="1"/>
          </p:cNvPicPr>
          <p:nvPr/>
        </p:nvPicPr>
        <p:blipFill>
          <a:blip r:embed="rId7" cstate="print"/>
          <a:srcRect/>
          <a:stretch>
            <a:fillRect/>
          </a:stretch>
        </p:blipFill>
        <p:spPr bwMode="auto">
          <a:xfrm>
            <a:off x="7239000" y="3200400"/>
            <a:ext cx="838677" cy="828675"/>
          </a:xfrm>
          <a:prstGeom prst="rect">
            <a:avLst/>
          </a:prstGeom>
          <a:noFill/>
        </p:spPr>
      </p:pic>
      <p:pic>
        <p:nvPicPr>
          <p:cNvPr id="61454" name="Picture 14"/>
          <p:cNvPicPr>
            <a:picLocks noChangeAspect="1" noChangeArrowheads="1"/>
          </p:cNvPicPr>
          <p:nvPr/>
        </p:nvPicPr>
        <p:blipFill>
          <a:blip r:embed="rId8" cstate="print"/>
          <a:srcRect/>
          <a:stretch>
            <a:fillRect/>
          </a:stretch>
        </p:blipFill>
        <p:spPr bwMode="auto">
          <a:xfrm>
            <a:off x="7239000" y="4266248"/>
            <a:ext cx="905828" cy="934403"/>
          </a:xfrm>
          <a:prstGeom prst="rect">
            <a:avLst/>
          </a:prstGeom>
          <a:noFill/>
        </p:spPr>
      </p:pic>
      <p:pic>
        <p:nvPicPr>
          <p:cNvPr id="61455" name="Picture 15"/>
          <p:cNvPicPr>
            <a:picLocks noChangeAspect="1" noChangeArrowheads="1"/>
          </p:cNvPicPr>
          <p:nvPr/>
        </p:nvPicPr>
        <p:blipFill>
          <a:blip r:embed="rId9" cstate="print"/>
          <a:srcRect/>
          <a:stretch>
            <a:fillRect/>
          </a:stretch>
        </p:blipFill>
        <p:spPr bwMode="auto">
          <a:xfrm>
            <a:off x="7161848" y="5486400"/>
            <a:ext cx="1050132" cy="1020128"/>
          </a:xfrm>
          <a:prstGeom prst="rect">
            <a:avLst/>
          </a:prstGeom>
          <a:noFill/>
        </p:spPr>
      </p:pic>
      <p:sp>
        <p:nvSpPr>
          <p:cNvPr id="61456" name="Text Box 16"/>
          <p:cNvSpPr txBox="1">
            <a:spLocks noChangeArrowheads="1"/>
          </p:cNvSpPr>
          <p:nvPr/>
        </p:nvSpPr>
        <p:spPr bwMode="auto">
          <a:xfrm>
            <a:off x="8193405" y="2254568"/>
            <a:ext cx="2205990"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p>
        </p:txBody>
      </p:sp>
      <p:sp>
        <p:nvSpPr>
          <p:cNvPr id="61457" name="Text Box 17"/>
          <p:cNvSpPr txBox="1">
            <a:spLocks noChangeArrowheads="1"/>
          </p:cNvSpPr>
          <p:nvPr/>
        </p:nvSpPr>
        <p:spPr bwMode="auto">
          <a:xfrm>
            <a:off x="8422005" y="3397568"/>
            <a:ext cx="1977390"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endParaRPr lang="en-US" sz="1260"/>
          </a:p>
          <a:p>
            <a:pPr>
              <a:lnSpc>
                <a:spcPct val="95000"/>
              </a:lnSpc>
            </a:pPr>
            <a:endParaRPr lang="en-US" sz="2430">
              <a:latin typeface="Arial" pitchFamily="34" charset="0"/>
            </a:endParaRPr>
          </a:p>
        </p:txBody>
      </p:sp>
      <p:sp>
        <p:nvSpPr>
          <p:cNvPr id="61458" name="Text Box 18"/>
          <p:cNvSpPr txBox="1">
            <a:spLocks noChangeArrowheads="1"/>
          </p:cNvSpPr>
          <p:nvPr/>
        </p:nvSpPr>
        <p:spPr bwMode="auto">
          <a:xfrm>
            <a:off x="8422005" y="4617720"/>
            <a:ext cx="1977390"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endParaRPr lang="en-US" sz="1260"/>
          </a:p>
          <a:p>
            <a:pPr>
              <a:lnSpc>
                <a:spcPct val="95000"/>
              </a:lnSpc>
            </a:pPr>
            <a:endParaRPr lang="en-US" sz="2430">
              <a:latin typeface="Arial" pitchFamily="34" charset="0"/>
            </a:endParaRPr>
          </a:p>
        </p:txBody>
      </p:sp>
      <p:sp>
        <p:nvSpPr>
          <p:cNvPr id="61459" name="Text Box 19"/>
          <p:cNvSpPr txBox="1">
            <a:spLocks noChangeArrowheads="1"/>
          </p:cNvSpPr>
          <p:nvPr/>
        </p:nvSpPr>
        <p:spPr bwMode="auto">
          <a:xfrm>
            <a:off x="8422005" y="5760720"/>
            <a:ext cx="2053114"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This is a clock</a:t>
            </a:r>
            <a:endParaRPr lang="en-US" sz="1260"/>
          </a:p>
          <a:p>
            <a:pPr>
              <a:lnSpc>
                <a:spcPct val="95000"/>
              </a:lnSpc>
            </a:pPr>
            <a:endParaRPr lang="en-US" sz="2430">
              <a:latin typeface="Arial" pitchFamily="34" charset="0"/>
            </a:endParaRPr>
          </a:p>
        </p:txBody>
      </p:sp>
      <p:pic>
        <p:nvPicPr>
          <p:cNvPr id="19" name="Google Shape;98;g8a90e8a182_0_10" descr="A picture containing food&#10;&#10;Description automatically generated">
            <a:extLst>
              <a:ext uri="{FF2B5EF4-FFF2-40B4-BE49-F238E27FC236}">
                <a16:creationId xmlns:a16="http://schemas.microsoft.com/office/drawing/2014/main" id="{67AB3861-F628-4AEB-B2FF-BA800B743C7B}"/>
              </a:ext>
            </a:extLst>
          </p:cNvPr>
          <p:cNvPicPr preferRelativeResize="0"/>
          <p:nvPr/>
        </p:nvPicPr>
        <p:blipFill rotWithShape="1">
          <a:blip r:embed="rId10">
            <a:alphaModFix/>
          </a:blip>
          <a:srcRect/>
          <a:stretch/>
        </p:blipFill>
        <p:spPr>
          <a:xfrm>
            <a:off x="10234308" y="385938"/>
            <a:ext cx="1333500" cy="7867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cstate="print"/>
          <a:srcRect/>
          <a:stretch>
            <a:fillRect/>
          </a:stretch>
        </p:blipFill>
        <p:spPr bwMode="auto">
          <a:xfrm>
            <a:off x="3047048" y="1523048"/>
            <a:ext cx="954405" cy="897255"/>
          </a:xfrm>
          <a:prstGeom prst="rect">
            <a:avLst/>
          </a:prstGeom>
          <a:noFill/>
        </p:spPr>
      </p:pic>
      <p:pic>
        <p:nvPicPr>
          <p:cNvPr id="62469" name="Picture 5"/>
          <p:cNvPicPr>
            <a:picLocks noChangeAspect="1" noChangeArrowheads="1"/>
          </p:cNvPicPr>
          <p:nvPr/>
        </p:nvPicPr>
        <p:blipFill>
          <a:blip r:embed="rId3" cstate="print"/>
          <a:srcRect/>
          <a:stretch>
            <a:fillRect/>
          </a:stretch>
        </p:blipFill>
        <p:spPr bwMode="auto">
          <a:xfrm>
            <a:off x="2971324" y="4114800"/>
            <a:ext cx="1248728" cy="838677"/>
          </a:xfrm>
          <a:prstGeom prst="rect">
            <a:avLst/>
          </a:prstGeom>
          <a:noFill/>
        </p:spPr>
      </p:pic>
      <p:pic>
        <p:nvPicPr>
          <p:cNvPr id="62470" name="Picture 6"/>
          <p:cNvPicPr>
            <a:picLocks noChangeAspect="1" noChangeArrowheads="1"/>
          </p:cNvPicPr>
          <p:nvPr/>
        </p:nvPicPr>
        <p:blipFill>
          <a:blip r:embed="rId4" cstate="print"/>
          <a:srcRect/>
          <a:stretch>
            <a:fillRect/>
          </a:stretch>
        </p:blipFill>
        <p:spPr bwMode="auto">
          <a:xfrm>
            <a:off x="3124200" y="5486400"/>
            <a:ext cx="905828" cy="934403"/>
          </a:xfrm>
          <a:prstGeom prst="rect">
            <a:avLst/>
          </a:prstGeom>
          <a:noFill/>
        </p:spPr>
      </p:pic>
      <p:pic>
        <p:nvPicPr>
          <p:cNvPr id="62471" name="Picture 7"/>
          <p:cNvPicPr>
            <a:picLocks noChangeAspect="1" noChangeArrowheads="1"/>
          </p:cNvPicPr>
          <p:nvPr/>
        </p:nvPicPr>
        <p:blipFill>
          <a:blip r:embed="rId5" cstate="print"/>
          <a:srcRect/>
          <a:stretch>
            <a:fillRect/>
          </a:stretch>
        </p:blipFill>
        <p:spPr bwMode="auto">
          <a:xfrm>
            <a:off x="6857524" y="2590325"/>
            <a:ext cx="1220153" cy="1058703"/>
          </a:xfrm>
          <a:prstGeom prst="rect">
            <a:avLst/>
          </a:prstGeom>
          <a:noFill/>
        </p:spPr>
      </p:pic>
      <p:pic>
        <p:nvPicPr>
          <p:cNvPr id="62472" name="Picture 8"/>
          <p:cNvPicPr>
            <a:picLocks noChangeAspect="1" noChangeArrowheads="1"/>
          </p:cNvPicPr>
          <p:nvPr/>
        </p:nvPicPr>
        <p:blipFill>
          <a:blip r:embed="rId6" cstate="print"/>
          <a:srcRect/>
          <a:stretch>
            <a:fillRect/>
          </a:stretch>
        </p:blipFill>
        <p:spPr bwMode="auto">
          <a:xfrm>
            <a:off x="7086124" y="5104925"/>
            <a:ext cx="895826" cy="1430178"/>
          </a:xfrm>
          <a:prstGeom prst="rect">
            <a:avLst/>
          </a:prstGeom>
          <a:noFill/>
        </p:spPr>
      </p:pic>
      <p:pic>
        <p:nvPicPr>
          <p:cNvPr id="62473" name="Picture 9"/>
          <p:cNvPicPr>
            <a:picLocks noChangeAspect="1" noChangeArrowheads="1"/>
          </p:cNvPicPr>
          <p:nvPr/>
        </p:nvPicPr>
        <p:blipFill>
          <a:blip r:embed="rId7" cstate="print"/>
          <a:srcRect/>
          <a:stretch>
            <a:fillRect/>
          </a:stretch>
        </p:blipFill>
        <p:spPr bwMode="auto">
          <a:xfrm>
            <a:off x="3199925" y="2971800"/>
            <a:ext cx="658653" cy="895827"/>
          </a:xfrm>
          <a:prstGeom prst="rect">
            <a:avLst/>
          </a:prstGeom>
          <a:noFill/>
        </p:spPr>
      </p:pic>
      <p:pic>
        <p:nvPicPr>
          <p:cNvPr id="62474" name="Picture 10"/>
          <p:cNvPicPr>
            <a:picLocks noChangeAspect="1" noChangeArrowheads="1"/>
          </p:cNvPicPr>
          <p:nvPr/>
        </p:nvPicPr>
        <p:blipFill>
          <a:blip r:embed="rId8" cstate="print"/>
          <a:srcRect/>
          <a:stretch>
            <a:fillRect/>
          </a:stretch>
        </p:blipFill>
        <p:spPr bwMode="auto">
          <a:xfrm>
            <a:off x="6933248" y="1447325"/>
            <a:ext cx="992982" cy="744378"/>
          </a:xfrm>
          <a:prstGeom prst="rect">
            <a:avLst/>
          </a:prstGeom>
          <a:noFill/>
        </p:spPr>
      </p:pic>
      <p:pic>
        <p:nvPicPr>
          <p:cNvPr id="62475" name="Picture 11"/>
          <p:cNvPicPr>
            <a:picLocks noChangeAspect="1" noChangeArrowheads="1"/>
          </p:cNvPicPr>
          <p:nvPr/>
        </p:nvPicPr>
        <p:blipFill>
          <a:blip r:embed="rId9" cstate="print"/>
          <a:srcRect/>
          <a:stretch>
            <a:fillRect/>
          </a:stretch>
        </p:blipFill>
        <p:spPr bwMode="auto">
          <a:xfrm>
            <a:off x="6857525" y="3886200"/>
            <a:ext cx="1373028" cy="1028700"/>
          </a:xfrm>
          <a:prstGeom prst="rect">
            <a:avLst/>
          </a:prstGeom>
          <a:noFill/>
        </p:spPr>
      </p:pic>
      <p:sp>
        <p:nvSpPr>
          <p:cNvPr id="62476" name="Text Box 12"/>
          <p:cNvSpPr txBox="1">
            <a:spLocks noChangeArrowheads="1"/>
          </p:cNvSpPr>
          <p:nvPr/>
        </p:nvSpPr>
        <p:spPr bwMode="auto">
          <a:xfrm>
            <a:off x="4307205" y="1721644"/>
            <a:ext cx="1977390"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77" name="Text Box 13"/>
          <p:cNvSpPr txBox="1">
            <a:spLocks noChangeArrowheads="1"/>
          </p:cNvSpPr>
          <p:nvPr/>
        </p:nvSpPr>
        <p:spPr bwMode="auto">
          <a:xfrm>
            <a:off x="4307205" y="3168968"/>
            <a:ext cx="2130267"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78" name="Text Box 14"/>
          <p:cNvSpPr txBox="1">
            <a:spLocks noChangeArrowheads="1"/>
          </p:cNvSpPr>
          <p:nvPr/>
        </p:nvSpPr>
        <p:spPr bwMode="auto">
          <a:xfrm>
            <a:off x="4382929" y="4389120"/>
            <a:ext cx="2358866"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79" name="Text Box 15"/>
          <p:cNvSpPr txBox="1">
            <a:spLocks noChangeArrowheads="1"/>
          </p:cNvSpPr>
          <p:nvPr/>
        </p:nvSpPr>
        <p:spPr bwMode="auto">
          <a:xfrm>
            <a:off x="4460082" y="5760720"/>
            <a:ext cx="1921668"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80" name="Text Box 16"/>
          <p:cNvSpPr txBox="1">
            <a:spLocks noChangeArrowheads="1"/>
          </p:cNvSpPr>
          <p:nvPr/>
        </p:nvSpPr>
        <p:spPr bwMode="auto">
          <a:xfrm>
            <a:off x="8346282" y="1568768"/>
            <a:ext cx="1997393"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 </a:t>
            </a:r>
          </a:p>
        </p:txBody>
      </p:sp>
      <p:sp>
        <p:nvSpPr>
          <p:cNvPr id="62481" name="Text Box 17"/>
          <p:cNvSpPr txBox="1">
            <a:spLocks noChangeArrowheads="1"/>
          </p:cNvSpPr>
          <p:nvPr/>
        </p:nvSpPr>
        <p:spPr bwMode="auto">
          <a:xfrm>
            <a:off x="8346282" y="3017520"/>
            <a:ext cx="1997393"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 </a:t>
            </a:r>
          </a:p>
        </p:txBody>
      </p:sp>
      <p:sp>
        <p:nvSpPr>
          <p:cNvPr id="62482" name="Text Box 18"/>
          <p:cNvSpPr txBox="1">
            <a:spLocks noChangeArrowheads="1"/>
          </p:cNvSpPr>
          <p:nvPr/>
        </p:nvSpPr>
        <p:spPr bwMode="auto">
          <a:xfrm>
            <a:off x="8422005" y="4236244"/>
            <a:ext cx="1921669"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83" name="Text Box 19"/>
          <p:cNvSpPr txBox="1">
            <a:spLocks noChangeArrowheads="1"/>
          </p:cNvSpPr>
          <p:nvPr/>
        </p:nvSpPr>
        <p:spPr bwMode="auto">
          <a:xfrm>
            <a:off x="8422005" y="5683568"/>
            <a:ext cx="1921669" cy="710451"/>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a clock?</a:t>
            </a:r>
          </a:p>
        </p:txBody>
      </p:sp>
      <p:sp>
        <p:nvSpPr>
          <p:cNvPr id="62484" name="Text Box 20"/>
          <p:cNvSpPr txBox="1">
            <a:spLocks noChangeArrowheads="1"/>
          </p:cNvSpPr>
          <p:nvPr/>
        </p:nvSpPr>
        <p:spPr bwMode="auto">
          <a:xfrm>
            <a:off x="2782729" y="274320"/>
            <a:ext cx="7845266" cy="578941"/>
          </a:xfrm>
          <a:prstGeom prst="rect">
            <a:avLst/>
          </a:prstGeom>
          <a:noFill/>
          <a:ln w="9525">
            <a:noFill/>
            <a:miter lim="800000"/>
            <a:headEnd/>
            <a:tailEnd/>
          </a:ln>
          <a:effectLst/>
        </p:spPr>
        <p:txBody>
          <a:bodyPr lIns="0" tIns="0" rIns="0" bIns="0">
            <a:spAutoFit/>
          </a:bodyPr>
          <a:lstStyle/>
          <a:p>
            <a:pPr>
              <a:lnSpc>
                <a:spcPct val="95000"/>
              </a:lnSpc>
            </a:pPr>
            <a:r>
              <a:rPr lang="en-US" sz="3960">
                <a:latin typeface="Arial" pitchFamily="34" charset="0"/>
              </a:rPr>
              <a:t>Testing Sameness Principle</a:t>
            </a:r>
          </a:p>
        </p:txBody>
      </p:sp>
      <p:pic>
        <p:nvPicPr>
          <p:cNvPr id="19" name="Google Shape;98;g8a90e8a182_0_10" descr="A picture containing food&#10;&#10;Description automatically generated">
            <a:extLst>
              <a:ext uri="{FF2B5EF4-FFF2-40B4-BE49-F238E27FC236}">
                <a16:creationId xmlns:a16="http://schemas.microsoft.com/office/drawing/2014/main" id="{91DF8423-9316-4465-AFFD-E8D3F91B6F04}"/>
              </a:ext>
            </a:extLst>
          </p:cNvPr>
          <p:cNvPicPr preferRelativeResize="0"/>
          <p:nvPr/>
        </p:nvPicPr>
        <p:blipFill rotWithShape="1">
          <a:blip r:embed="rId10">
            <a:alphaModFix/>
          </a:blip>
          <a:srcRect/>
          <a:stretch/>
        </p:blipFill>
        <p:spPr>
          <a:xfrm>
            <a:off x="10234308" y="385938"/>
            <a:ext cx="1333500" cy="7867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2648427" y="261462"/>
            <a:ext cx="7763828" cy="1127283"/>
          </a:xfrm>
        </p:spPr>
        <p:txBody>
          <a:bodyPr spcFirstLastPara="1" wrap="square" lIns="0" tIns="0" rIns="0" bIns="0" anchor="t" anchorCtr="0">
            <a:noAutofit/>
          </a:bodyPr>
          <a:lstStyle/>
          <a:p>
            <a:pPr algn="l">
              <a:lnSpc>
                <a:spcPct val="95000"/>
              </a:lnSpc>
            </a:pPr>
            <a:r>
              <a:rPr lang="en-US" sz="3870">
                <a:solidFill>
                  <a:srgbClr val="000000"/>
                </a:solidFill>
                <a:latin typeface="Arial" pitchFamily="34" charset="0"/>
              </a:rPr>
              <a:t>The Sameness Principle: Vocabulary</a:t>
            </a:r>
          </a:p>
        </p:txBody>
      </p:sp>
      <p:sp>
        <p:nvSpPr>
          <p:cNvPr id="63490" name="Rectangle 2"/>
          <p:cNvSpPr>
            <a:spLocks noGrp="1" noChangeArrowheads="1"/>
          </p:cNvSpPr>
          <p:nvPr>
            <p:ph type="body" idx="1"/>
          </p:nvPr>
        </p:nvSpPr>
        <p:spPr>
          <a:xfrm>
            <a:off x="2661285" y="1828800"/>
            <a:ext cx="7496652" cy="4904899"/>
          </a:xfrm>
        </p:spPr>
        <p:txBody>
          <a:bodyPr spcFirstLastPara="1" wrap="square" lIns="0" tIns="0" rIns="0" bIns="0" anchor="t" anchorCtr="0">
            <a:noAutofit/>
          </a:bodyPr>
          <a:lstStyle/>
          <a:p>
            <a:pPr marL="0" indent="0">
              <a:lnSpc>
                <a:spcPct val="95000"/>
              </a:lnSpc>
              <a:spcBef>
                <a:spcPct val="0"/>
              </a:spcBef>
              <a:buNone/>
            </a:pPr>
            <a:r>
              <a:rPr lang="en-US" sz="3870" b="1" u="sng">
                <a:solidFill>
                  <a:srgbClr val="000000"/>
                </a:solidFill>
                <a:latin typeface="'Times New Roman'" pitchFamily="34"/>
              </a:rPr>
              <a:t>Dirty</a:t>
            </a:r>
            <a:r>
              <a:rPr lang="en-US" sz="3870">
                <a:solidFill>
                  <a:srgbClr val="000000"/>
                </a:solidFill>
                <a:latin typeface="'Times New Roman'" pitchFamily="34"/>
              </a:rPr>
              <a:t>: covered in or marked by an unwanted substance</a:t>
            </a:r>
            <a:endParaRPr lang="en-US"/>
          </a:p>
          <a:p>
            <a:pPr marL="0" indent="0">
              <a:lnSpc>
                <a:spcPct val="95000"/>
              </a:lnSpc>
              <a:spcBef>
                <a:spcPct val="0"/>
              </a:spcBef>
              <a:buNone/>
            </a:pPr>
            <a:endParaRPr lang="en-US" sz="3870">
              <a:solidFill>
                <a:srgbClr val="000000"/>
              </a:solidFill>
              <a:latin typeface="'Times New Roman'" pitchFamily="34"/>
            </a:endParaRPr>
          </a:p>
          <a:p>
            <a:pPr marL="0" indent="0">
              <a:lnSpc>
                <a:spcPct val="95000"/>
              </a:lnSpc>
              <a:spcBef>
                <a:spcPct val="0"/>
              </a:spcBef>
              <a:buNone/>
            </a:pPr>
            <a:endParaRPr lang="en-US" sz="3870">
              <a:solidFill>
                <a:srgbClr val="000000"/>
              </a:solidFill>
              <a:latin typeface="'Times New Roman'" pitchFamily="34"/>
            </a:endParaRPr>
          </a:p>
          <a:p>
            <a:pPr marL="0" indent="0">
              <a:lnSpc>
                <a:spcPct val="95000"/>
              </a:lnSpc>
              <a:spcBef>
                <a:spcPct val="0"/>
              </a:spcBef>
              <a:buNone/>
            </a:pPr>
            <a:r>
              <a:rPr lang="en-US" sz="3150">
                <a:solidFill>
                  <a:srgbClr val="000000"/>
                </a:solidFill>
                <a:latin typeface="Arial" pitchFamily="34" charset="0"/>
              </a:rPr>
              <a:t>Is this dirty?        Is this dirty?</a:t>
            </a:r>
            <a:r>
              <a:rPr lang="en-US" sz="3870">
                <a:solidFill>
                  <a:srgbClr val="000000"/>
                </a:solidFill>
                <a:latin typeface="'Times New Roman'" pitchFamily="34"/>
              </a:rPr>
              <a:t>                        </a:t>
            </a:r>
            <a:endParaRPr lang="en-US"/>
          </a:p>
          <a:p>
            <a:pPr marL="0" indent="0">
              <a:lnSpc>
                <a:spcPct val="95000"/>
              </a:lnSpc>
              <a:spcBef>
                <a:spcPct val="0"/>
              </a:spcBef>
              <a:buNone/>
            </a:pPr>
            <a:endParaRPr lang="en-US" sz="3870">
              <a:solidFill>
                <a:srgbClr val="000000"/>
              </a:solidFill>
              <a:latin typeface="'Times New Roman'" pitchFamily="34"/>
            </a:endParaRPr>
          </a:p>
        </p:txBody>
      </p:sp>
      <p:pic>
        <p:nvPicPr>
          <p:cNvPr id="63492" name="Picture 4"/>
          <p:cNvPicPr>
            <a:picLocks noChangeAspect="1" noChangeArrowheads="1"/>
          </p:cNvPicPr>
          <p:nvPr/>
        </p:nvPicPr>
        <p:blipFill>
          <a:blip r:embed="rId2" cstate="print"/>
          <a:srcRect/>
          <a:stretch>
            <a:fillRect/>
          </a:stretch>
        </p:blipFill>
        <p:spPr bwMode="auto">
          <a:xfrm>
            <a:off x="2712720" y="2926080"/>
            <a:ext cx="2811780" cy="2343150"/>
          </a:xfrm>
          <a:prstGeom prst="rect">
            <a:avLst/>
          </a:prstGeom>
          <a:noFill/>
        </p:spPr>
      </p:pic>
      <p:pic>
        <p:nvPicPr>
          <p:cNvPr id="63493" name="Picture 5"/>
          <p:cNvPicPr>
            <a:picLocks noChangeAspect="1" noChangeArrowheads="1"/>
          </p:cNvPicPr>
          <p:nvPr/>
        </p:nvPicPr>
        <p:blipFill>
          <a:blip r:embed="rId3" cstate="print"/>
          <a:srcRect/>
          <a:stretch>
            <a:fillRect/>
          </a:stretch>
        </p:blipFill>
        <p:spPr bwMode="auto">
          <a:xfrm>
            <a:off x="7180422" y="4010502"/>
            <a:ext cx="2501741" cy="245173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1746885" y="274320"/>
            <a:ext cx="8698230" cy="822960"/>
          </a:xfrm>
        </p:spPr>
        <p:txBody>
          <a:bodyPr spcFirstLastPara="1" wrap="square" lIns="0" tIns="0" rIns="0" bIns="0" anchor="t" anchorCtr="0">
            <a:noAutofit/>
          </a:bodyPr>
          <a:lstStyle/>
          <a:p>
            <a:pPr algn="l">
              <a:lnSpc>
                <a:spcPct val="95000"/>
              </a:lnSpc>
            </a:pPr>
            <a:r>
              <a:rPr lang="en-US" sz="3870">
                <a:solidFill>
                  <a:srgbClr val="000000"/>
                </a:solidFill>
                <a:latin typeface="Arial" pitchFamily="34" charset="0"/>
              </a:rPr>
              <a:t> </a:t>
            </a:r>
          </a:p>
        </p:txBody>
      </p:sp>
      <p:sp>
        <p:nvSpPr>
          <p:cNvPr id="64514" name="Rectangle 2"/>
          <p:cNvSpPr>
            <a:spLocks noGrp="1" noChangeArrowheads="1"/>
          </p:cNvSpPr>
          <p:nvPr>
            <p:ph type="body" idx="1"/>
          </p:nvPr>
        </p:nvSpPr>
        <p:spPr>
          <a:xfrm>
            <a:off x="1746885" y="1645920"/>
            <a:ext cx="8698230" cy="4937760"/>
          </a:xfrm>
        </p:spPr>
        <p:txBody>
          <a:bodyPr spcFirstLastPara="1" wrap="square" lIns="0" tIns="0" rIns="0" bIns="0" anchor="t" anchorCtr="0">
            <a:noAutofit/>
          </a:bodyPr>
          <a:lstStyle/>
          <a:p>
            <a:pPr marL="0" indent="0">
              <a:lnSpc>
                <a:spcPct val="95000"/>
              </a:lnSpc>
              <a:spcBef>
                <a:spcPct val="0"/>
              </a:spcBef>
              <a:buNone/>
            </a:pPr>
            <a:r>
              <a:rPr lang="en-US" sz="2430">
                <a:solidFill>
                  <a:srgbClr val="000000"/>
                </a:solidFill>
                <a:latin typeface="Arial" pitchFamily="34" charset="0"/>
              </a:rPr>
              <a:t> </a:t>
            </a:r>
          </a:p>
        </p:txBody>
      </p:sp>
      <p:pic>
        <p:nvPicPr>
          <p:cNvPr id="64516" name="Picture 4"/>
          <p:cNvPicPr>
            <a:picLocks noChangeAspect="1" noChangeArrowheads="1"/>
          </p:cNvPicPr>
          <p:nvPr/>
        </p:nvPicPr>
        <p:blipFill>
          <a:blip r:embed="rId2" cstate="print"/>
          <a:srcRect/>
          <a:stretch>
            <a:fillRect/>
          </a:stretch>
        </p:blipFill>
        <p:spPr bwMode="auto">
          <a:xfrm>
            <a:off x="2804160" y="274320"/>
            <a:ext cx="2514600" cy="1668780"/>
          </a:xfrm>
          <a:prstGeom prst="rect">
            <a:avLst/>
          </a:prstGeom>
          <a:noFill/>
        </p:spPr>
      </p:pic>
      <p:sp>
        <p:nvSpPr>
          <p:cNvPr id="64517" name="Text Box 5"/>
          <p:cNvSpPr txBox="1">
            <a:spLocks noChangeArrowheads="1"/>
          </p:cNvSpPr>
          <p:nvPr/>
        </p:nvSpPr>
        <p:spPr bwMode="auto">
          <a:xfrm>
            <a:off x="5387340" y="640080"/>
            <a:ext cx="1877378"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dirty?</a:t>
            </a:r>
          </a:p>
        </p:txBody>
      </p:sp>
      <p:pic>
        <p:nvPicPr>
          <p:cNvPr id="64518" name="Picture 6"/>
          <p:cNvPicPr>
            <a:picLocks noChangeAspect="1" noChangeArrowheads="1"/>
          </p:cNvPicPr>
          <p:nvPr/>
        </p:nvPicPr>
        <p:blipFill>
          <a:blip r:embed="rId3" cstate="print"/>
          <a:srcRect/>
          <a:stretch>
            <a:fillRect/>
          </a:stretch>
        </p:blipFill>
        <p:spPr bwMode="auto">
          <a:xfrm>
            <a:off x="2804160" y="2194560"/>
            <a:ext cx="1781652" cy="1754505"/>
          </a:xfrm>
          <a:prstGeom prst="rect">
            <a:avLst/>
          </a:prstGeom>
          <a:noFill/>
        </p:spPr>
      </p:pic>
      <p:sp>
        <p:nvSpPr>
          <p:cNvPr id="64519" name="Text Box 7"/>
          <p:cNvSpPr txBox="1">
            <a:spLocks noChangeArrowheads="1"/>
          </p:cNvSpPr>
          <p:nvPr/>
        </p:nvSpPr>
        <p:spPr bwMode="auto">
          <a:xfrm>
            <a:off x="4760119" y="2556034"/>
            <a:ext cx="2131695"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dirty?</a:t>
            </a:r>
          </a:p>
        </p:txBody>
      </p:sp>
      <p:pic>
        <p:nvPicPr>
          <p:cNvPr id="64520" name="Picture 8"/>
          <p:cNvPicPr>
            <a:picLocks noChangeAspect="1" noChangeArrowheads="1"/>
          </p:cNvPicPr>
          <p:nvPr/>
        </p:nvPicPr>
        <p:blipFill>
          <a:blip r:embed="rId4" cstate="print"/>
          <a:srcRect/>
          <a:stretch>
            <a:fillRect/>
          </a:stretch>
        </p:blipFill>
        <p:spPr bwMode="auto">
          <a:xfrm>
            <a:off x="2712720" y="4480560"/>
            <a:ext cx="2111693" cy="1337310"/>
          </a:xfrm>
          <a:prstGeom prst="rect">
            <a:avLst/>
          </a:prstGeom>
          <a:noFill/>
        </p:spPr>
      </p:pic>
      <p:sp>
        <p:nvSpPr>
          <p:cNvPr id="64521" name="Text Box 9"/>
          <p:cNvSpPr txBox="1">
            <a:spLocks noChangeArrowheads="1"/>
          </p:cNvSpPr>
          <p:nvPr/>
        </p:nvSpPr>
        <p:spPr bwMode="auto">
          <a:xfrm>
            <a:off x="4855845" y="4754880"/>
            <a:ext cx="1793082" cy="355225"/>
          </a:xfrm>
          <a:prstGeom prst="rect">
            <a:avLst/>
          </a:prstGeom>
          <a:noFill/>
          <a:ln w="9525">
            <a:noFill/>
            <a:miter lim="800000"/>
            <a:headEnd/>
            <a:tailEnd/>
          </a:ln>
          <a:effectLst/>
        </p:spPr>
        <p:txBody>
          <a:bodyPr lIns="0" tIns="0" rIns="0" bIns="0">
            <a:spAutoFit/>
          </a:bodyPr>
          <a:lstStyle/>
          <a:p>
            <a:pPr>
              <a:lnSpc>
                <a:spcPct val="95000"/>
              </a:lnSpc>
            </a:pPr>
            <a:r>
              <a:rPr lang="en-US" sz="2430">
                <a:latin typeface="Arial" pitchFamily="34" charset="0"/>
              </a:rPr>
              <a:t>Is this dirty?</a:t>
            </a:r>
          </a:p>
        </p:txBody>
      </p:sp>
      <p:pic>
        <p:nvPicPr>
          <p:cNvPr id="64522" name="Picture 10"/>
          <p:cNvPicPr>
            <a:picLocks noChangeAspect="1" noChangeArrowheads="1"/>
          </p:cNvPicPr>
          <p:nvPr/>
        </p:nvPicPr>
        <p:blipFill>
          <a:blip r:embed="rId5" cstate="print"/>
          <a:srcRect/>
          <a:stretch>
            <a:fillRect/>
          </a:stretch>
        </p:blipFill>
        <p:spPr bwMode="auto">
          <a:xfrm>
            <a:off x="7650480" y="182880"/>
            <a:ext cx="1250157" cy="1610202"/>
          </a:xfrm>
          <a:prstGeom prst="rect">
            <a:avLst/>
          </a:prstGeom>
          <a:noFill/>
        </p:spPr>
      </p:pic>
      <p:pic>
        <p:nvPicPr>
          <p:cNvPr id="64523" name="Picture 11"/>
          <p:cNvPicPr>
            <a:picLocks noChangeAspect="1" noChangeArrowheads="1"/>
          </p:cNvPicPr>
          <p:nvPr/>
        </p:nvPicPr>
        <p:blipFill>
          <a:blip r:embed="rId6" cstate="print"/>
          <a:srcRect/>
          <a:stretch>
            <a:fillRect/>
          </a:stretch>
        </p:blipFill>
        <p:spPr bwMode="auto">
          <a:xfrm>
            <a:off x="6827520" y="4297680"/>
            <a:ext cx="1960245" cy="1818799"/>
          </a:xfrm>
          <a:prstGeom prst="rect">
            <a:avLst/>
          </a:prstGeom>
          <a:noFill/>
        </p:spPr>
      </p:pic>
      <p:pic>
        <p:nvPicPr>
          <p:cNvPr id="64524" name="Picture 12"/>
          <p:cNvPicPr>
            <a:picLocks noChangeAspect="1" noChangeArrowheads="1"/>
          </p:cNvPicPr>
          <p:nvPr/>
        </p:nvPicPr>
        <p:blipFill>
          <a:blip r:embed="rId7" cstate="print"/>
          <a:srcRect/>
          <a:stretch>
            <a:fillRect/>
          </a:stretch>
        </p:blipFill>
        <p:spPr bwMode="auto">
          <a:xfrm>
            <a:off x="7101840" y="2194560"/>
            <a:ext cx="2744629" cy="1561624"/>
          </a:xfrm>
          <a:prstGeom prst="rect">
            <a:avLst/>
          </a:prstGeom>
          <a:noFill/>
        </p:spPr>
      </p:pic>
      <p:pic>
        <p:nvPicPr>
          <p:cNvPr id="13" name="Google Shape;98;g8a90e8a182_0_10" descr="A picture containing food&#10;&#10;Description automatically generated">
            <a:extLst>
              <a:ext uri="{FF2B5EF4-FFF2-40B4-BE49-F238E27FC236}">
                <a16:creationId xmlns:a16="http://schemas.microsoft.com/office/drawing/2014/main" id="{64FC7090-D2D5-49EC-A5E0-20729D78B58E}"/>
              </a:ext>
            </a:extLst>
          </p:cNvPr>
          <p:cNvPicPr preferRelativeResize="0"/>
          <p:nvPr/>
        </p:nvPicPr>
        <p:blipFill rotWithShape="1">
          <a:blip r:embed="rId8">
            <a:alphaModFix/>
          </a:blip>
          <a:srcRect/>
          <a:stretch/>
        </p:blipFill>
        <p:spPr>
          <a:xfrm>
            <a:off x="10234308" y="385938"/>
            <a:ext cx="1333500" cy="7867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350037" y="701391"/>
            <a:ext cx="10515600" cy="1325563"/>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dk1"/>
              </a:buClr>
              <a:buSzPts val="1800"/>
              <a:buNone/>
            </a:pPr>
            <a:r>
              <a:rPr lang="en-US" dirty="0"/>
              <a:t>Next Week…Sequencing Instruction: Prompting</a:t>
            </a:r>
          </a:p>
        </p:txBody>
      </p:sp>
      <p:pic>
        <p:nvPicPr>
          <p:cNvPr id="4" name="Google Shape;144;g8a90e8a182_0_35" descr="A picture containing food&#10;&#10;Description automatically generated">
            <a:extLst>
              <a:ext uri="{FF2B5EF4-FFF2-40B4-BE49-F238E27FC236}">
                <a16:creationId xmlns:a16="http://schemas.microsoft.com/office/drawing/2014/main" id="{9F646FFE-1A28-4735-A60C-90097E79E285}"/>
              </a:ext>
            </a:extLst>
          </p:cNvPr>
          <p:cNvPicPr preferRelativeResize="0"/>
          <p:nvPr/>
        </p:nvPicPr>
        <p:blipFill rotWithShape="1">
          <a:blip r:embed="rId3">
            <a:alphaModFix/>
          </a:blip>
          <a:srcRect/>
          <a:stretch/>
        </p:blipFill>
        <p:spPr>
          <a:xfrm>
            <a:off x="10198887" y="112779"/>
            <a:ext cx="1333500" cy="786765"/>
          </a:xfrm>
          <a:prstGeom prst="rect">
            <a:avLst/>
          </a:prstGeom>
          <a:noFill/>
          <a:ln>
            <a:noFill/>
          </a:ln>
        </p:spPr>
      </p:pic>
      <p:graphicFrame>
        <p:nvGraphicFramePr>
          <p:cNvPr id="153" name="Google Shape;151;p4">
            <a:extLst>
              <a:ext uri="{FF2B5EF4-FFF2-40B4-BE49-F238E27FC236}">
                <a16:creationId xmlns:a16="http://schemas.microsoft.com/office/drawing/2014/main" id="{BEDA2405-6590-40CF-B642-277D3D10DB5D}"/>
              </a:ext>
            </a:extLst>
          </p:cNvPr>
          <p:cNvGraphicFramePr/>
          <p:nvPr>
            <p:extLst>
              <p:ext uri="{D42A27DB-BD31-4B8C-83A1-F6EECF244321}">
                <p14:modId xmlns:p14="http://schemas.microsoft.com/office/powerpoint/2010/main" val="399322865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Rectangle 1"/>
          <p:cNvSpPr>
            <a:spLocks noGrp="1" noChangeArrowheads="1"/>
          </p:cNvSpPr>
          <p:nvPr>
            <p:ph type="ctrTitle"/>
          </p:nvPr>
        </p:nvSpPr>
        <p:spPr>
          <a:xfrm>
            <a:off x="1078828" y="1147158"/>
            <a:ext cx="6038470" cy="4713316"/>
          </a:xfrm>
        </p:spPr>
        <p:txBody>
          <a:bodyPr spcFirstLastPara="1" lIns="0" tIns="0" rIns="0" bIns="0" anchor="ctr" anchorCtr="0">
            <a:normAutofit/>
          </a:bodyPr>
          <a:lstStyle/>
          <a:p>
            <a:pPr algn="l"/>
            <a:r>
              <a:rPr lang="en-US">
                <a:latin typeface="Arial" pitchFamily="34" charset="0"/>
              </a:rPr>
              <a:t>Instructional Formats</a:t>
            </a:r>
          </a:p>
        </p:txBody>
      </p:sp>
      <p:grpSp>
        <p:nvGrpSpPr>
          <p:cNvPr id="73" name="Group 72">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subTitle" idx="1"/>
          </p:nvPr>
        </p:nvSpPr>
        <p:spPr>
          <a:xfrm>
            <a:off x="7397374" y="1557590"/>
            <a:ext cx="4161409" cy="5230313"/>
          </a:xfrm>
        </p:spPr>
        <p:txBody>
          <a:bodyPr spcFirstLastPara="1" lIns="0" tIns="0" rIns="0" bIns="0" anchor="ctr" anchorCtr="0">
            <a:normAutofit lnSpcReduction="10000"/>
          </a:bodyPr>
          <a:lstStyle/>
          <a:p>
            <a:pPr lvl="1" indent="-308610" algn="l">
              <a:spcBef>
                <a:spcPct val="0"/>
              </a:spcBef>
              <a:spcAft>
                <a:spcPts val="600"/>
              </a:spcAft>
              <a:buClr>
                <a:srgbClr val="000000"/>
              </a:buClr>
              <a:buFontTx/>
              <a:buChar char="•"/>
            </a:pPr>
            <a:r>
              <a:rPr lang="en-US" dirty="0">
                <a:latin typeface="Arial" pitchFamily="34" charset="0"/>
              </a:rPr>
              <a:t>“A format specifies the way that teachers will present each example, explanations that they will give, questions that they will ask, and corrections that they will use. Formats are carefully designed to be clear and concise, to help students focus on the important aspects of items, to provide appropriate support for students’ developing skills and, above all, to communicate clearly with students.”</a:t>
            </a:r>
          </a:p>
          <a:p>
            <a:pPr marL="605790" lvl="1" indent="0" algn="l">
              <a:spcBef>
                <a:spcPct val="0"/>
              </a:spcBef>
              <a:spcAft>
                <a:spcPts val="600"/>
              </a:spcAft>
              <a:buClr>
                <a:srgbClr val="000000"/>
              </a:buClr>
            </a:pPr>
            <a:endParaRPr lang="en-US" dirty="0"/>
          </a:p>
          <a:p>
            <a:pPr marL="605790" lvl="1" indent="0" algn="l">
              <a:spcBef>
                <a:spcPct val="0"/>
              </a:spcBef>
              <a:spcAft>
                <a:spcPts val="600"/>
              </a:spcAft>
              <a:buClr>
                <a:srgbClr val="000000"/>
              </a:buClr>
            </a:pPr>
            <a:r>
              <a:rPr lang="en-US" sz="1100" dirty="0">
                <a:latin typeface="Arial" pitchFamily="34" charset="0"/>
              </a:rPr>
              <a:t>Marchand-</a:t>
            </a:r>
            <a:r>
              <a:rPr lang="en-US" sz="1100" dirty="0" err="1">
                <a:latin typeface="Arial" pitchFamily="34" charset="0"/>
              </a:rPr>
              <a:t>Martella</a:t>
            </a:r>
            <a:r>
              <a:rPr lang="en-US" sz="1100" dirty="0">
                <a:latin typeface="Arial" pitchFamily="34" charset="0"/>
              </a:rPr>
              <a:t>, Nancy E., Slocum, Timothy A., </a:t>
            </a:r>
            <a:r>
              <a:rPr lang="en-US" sz="1100" dirty="0" err="1">
                <a:latin typeface="Arial" pitchFamily="34" charset="0"/>
              </a:rPr>
              <a:t>Martella</a:t>
            </a:r>
            <a:r>
              <a:rPr lang="en-US" sz="1100" dirty="0">
                <a:latin typeface="Arial" pitchFamily="34" charset="0"/>
              </a:rPr>
              <a:t>, Ronald C.. </a:t>
            </a:r>
            <a:r>
              <a:rPr lang="en-US" sz="1100" u="sng" dirty="0">
                <a:latin typeface="Arial" pitchFamily="34" charset="0"/>
              </a:rPr>
              <a:t>Introduction to Direct Instruction</a:t>
            </a:r>
            <a:r>
              <a:rPr lang="en-US" sz="1100" dirty="0">
                <a:latin typeface="Arial" pitchFamily="34" charset="0"/>
              </a:rPr>
              <a:t>. Pearson, Boston. 2004. 17-18.</a:t>
            </a:r>
          </a:p>
        </p:txBody>
      </p:sp>
      <p:pic>
        <p:nvPicPr>
          <p:cNvPr id="4" name="Google Shape;98;g8a90e8a182_0_10" descr="A picture containing food&#10;&#10;Description automatically generated">
            <a:extLst>
              <a:ext uri="{FF2B5EF4-FFF2-40B4-BE49-F238E27FC236}">
                <a16:creationId xmlns:a16="http://schemas.microsoft.com/office/drawing/2014/main" id="{CEC8CE27-6609-4363-926F-E88E5ED39E39}"/>
              </a:ext>
            </a:extLst>
          </p:cNvPr>
          <p:cNvPicPr preferRelativeResize="0"/>
          <p:nvPr/>
        </p:nvPicPr>
        <p:blipFill rotWithShape="1">
          <a:blip r:embed="rId2">
            <a:alphaModFix/>
          </a:blip>
          <a:srcRect/>
          <a:stretch/>
        </p:blipFill>
        <p:spPr>
          <a:xfrm>
            <a:off x="10020300" y="522128"/>
            <a:ext cx="1333500" cy="7867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4400" kern="1200">
                <a:solidFill>
                  <a:srgbClr val="FFFFFF"/>
                </a:solidFill>
                <a:latin typeface="+mj-lt"/>
                <a:ea typeface="+mj-ea"/>
                <a:cs typeface="+mj-cs"/>
              </a:rPr>
              <a:t>Instructional Formats</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746" name="Rectangle 2"/>
          <p:cNvSpPr>
            <a:spLocks noGrp="1" noChangeArrowheads="1"/>
          </p:cNvSpPr>
          <p:nvPr>
            <p:ph type="subTitle" idx="1"/>
          </p:nvPr>
        </p:nvSpPr>
        <p:spPr>
          <a:xfrm>
            <a:off x="4167272" y="1247361"/>
            <a:ext cx="6906491" cy="5585619"/>
          </a:xfrm>
        </p:spPr>
        <p:txBody>
          <a:bodyPr spcFirstLastPara="1" vert="horz" lIns="91440" tIns="45720" rIns="91440" bIns="45720" rtlCol="0" anchor="ctr" anchorCtr="0">
            <a:normAutofit fontScale="92500" lnSpcReduction="20000"/>
          </a:bodyPr>
          <a:lstStyle/>
          <a:p>
            <a:pPr marL="685800" lvl="1" indent="0" algn="l">
              <a:spcBef>
                <a:spcPct val="0"/>
              </a:spcBef>
              <a:spcAft>
                <a:spcPts val="600"/>
              </a:spcAft>
              <a:buClr>
                <a:srgbClr val="000000"/>
              </a:buClr>
            </a:pPr>
            <a:r>
              <a:rPr lang="en-US" sz="3200" kern="1200" dirty="0">
                <a:solidFill>
                  <a:schemeClr val="tx1"/>
                </a:solidFill>
                <a:latin typeface="+mn-lt"/>
                <a:ea typeface="+mn-ea"/>
                <a:cs typeface="+mn-cs"/>
              </a:rPr>
              <a:t>    </a:t>
            </a:r>
            <a:r>
              <a:rPr lang="en-US" sz="3500" kern="1200" dirty="0">
                <a:solidFill>
                  <a:schemeClr val="tx1"/>
                </a:solidFill>
                <a:latin typeface="+mn-lt"/>
                <a:ea typeface="+mn-ea"/>
                <a:cs typeface="+mn-cs"/>
              </a:rPr>
              <a:t>Why consistency in wording?</a:t>
            </a:r>
          </a:p>
          <a:p>
            <a:pPr marL="685800" lvl="1" indent="0" algn="l">
              <a:spcBef>
                <a:spcPct val="0"/>
              </a:spcBef>
              <a:spcAft>
                <a:spcPts val="600"/>
              </a:spcAft>
              <a:buClr>
                <a:srgbClr val="000000"/>
              </a:buClr>
            </a:pPr>
            <a:endParaRPr lang="en-US" sz="3500" kern="1200" dirty="0">
              <a:solidFill>
                <a:schemeClr val="tx1"/>
              </a:solidFill>
              <a:latin typeface="+mn-lt"/>
              <a:ea typeface="+mn-ea"/>
              <a:cs typeface="+mn-cs"/>
            </a:endParaRPr>
          </a:p>
          <a:p>
            <a:pPr marL="771525" lvl="2" indent="-228600" algn="l">
              <a:spcBef>
                <a:spcPct val="0"/>
              </a:spcBef>
              <a:spcAft>
                <a:spcPts val="600"/>
              </a:spcAft>
              <a:buClr>
                <a:srgbClr val="000000"/>
              </a:buClr>
              <a:buSzPct val="80000"/>
              <a:buFont typeface="Arial" panose="020B0604020202020204" pitchFamily="34" charset="0"/>
              <a:buChar char="•"/>
            </a:pPr>
            <a:r>
              <a:rPr lang="en-US" sz="3200" kern="1200" dirty="0">
                <a:solidFill>
                  <a:schemeClr val="tx1"/>
                </a:solidFill>
                <a:latin typeface="+mn-lt"/>
                <a:ea typeface="+mn-ea"/>
                <a:cs typeface="+mn-cs"/>
              </a:rPr>
              <a:t>Helps the students focus on content</a:t>
            </a:r>
          </a:p>
          <a:p>
            <a:pPr marL="771525" lvl="2" indent="-228600" algn="l">
              <a:spcBef>
                <a:spcPct val="0"/>
              </a:spcBef>
              <a:spcAft>
                <a:spcPts val="600"/>
              </a:spcAft>
              <a:buClr>
                <a:srgbClr val="000000"/>
              </a:buClr>
              <a:buSzPct val="80000"/>
              <a:buFont typeface="Arial" panose="020B0604020202020204" pitchFamily="34" charset="0"/>
              <a:buChar char="•"/>
            </a:pPr>
            <a:r>
              <a:rPr lang="en-US" sz="3200" kern="1200" dirty="0">
                <a:solidFill>
                  <a:schemeClr val="tx1"/>
                </a:solidFill>
                <a:latin typeface="+mn-lt"/>
                <a:ea typeface="+mn-ea"/>
                <a:cs typeface="+mn-cs"/>
              </a:rPr>
              <a:t>Communication is clear</a:t>
            </a:r>
          </a:p>
          <a:p>
            <a:pPr marL="771525" lvl="2" indent="-228600" algn="l">
              <a:spcBef>
                <a:spcPct val="0"/>
              </a:spcBef>
              <a:spcAft>
                <a:spcPts val="600"/>
              </a:spcAft>
              <a:buClr>
                <a:srgbClr val="000000"/>
              </a:buClr>
              <a:buSzPct val="80000"/>
              <a:buFont typeface="Arial" panose="020B0604020202020204" pitchFamily="34" charset="0"/>
              <a:buChar char="•"/>
            </a:pPr>
            <a:r>
              <a:rPr lang="en-US" sz="3200" kern="1200" dirty="0">
                <a:solidFill>
                  <a:schemeClr val="tx1"/>
                </a:solidFill>
                <a:latin typeface="+mn-lt"/>
                <a:ea typeface="+mn-ea"/>
                <a:cs typeface="+mn-cs"/>
              </a:rPr>
              <a:t>Helps teachers use effective, well-designed and precise language</a:t>
            </a:r>
          </a:p>
          <a:p>
            <a:pPr marL="771525" lvl="2" indent="-228600" algn="l">
              <a:spcBef>
                <a:spcPct val="0"/>
              </a:spcBef>
              <a:spcAft>
                <a:spcPts val="600"/>
              </a:spcAft>
              <a:buClr>
                <a:srgbClr val="000000"/>
              </a:buClr>
              <a:buSzPct val="80000"/>
              <a:buFont typeface="Arial" panose="020B0604020202020204" pitchFamily="34" charset="0"/>
              <a:buChar char="•"/>
            </a:pPr>
            <a:r>
              <a:rPr lang="en-US" sz="3200" kern="1200" dirty="0">
                <a:solidFill>
                  <a:schemeClr val="tx1"/>
                </a:solidFill>
                <a:latin typeface="+mn-lt"/>
                <a:ea typeface="+mn-ea"/>
                <a:cs typeface="+mn-cs"/>
              </a:rPr>
              <a:t>Gives appropriate support for students</a:t>
            </a: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lvl="1" indent="-228600" algn="l">
              <a:spcBef>
                <a:spcPct val="0"/>
              </a:spcBef>
              <a:spcAft>
                <a:spcPts val="600"/>
              </a:spcAft>
              <a:buClr>
                <a:srgbClr val="000000"/>
              </a:buClr>
              <a:buFont typeface="Arial" panose="020B0604020202020204" pitchFamily="34" charset="0"/>
              <a:buChar char="•"/>
            </a:pPr>
            <a:r>
              <a:rPr lang="en-US" sz="1100" kern="1200" dirty="0">
                <a:solidFill>
                  <a:schemeClr val="tx1"/>
                </a:solidFill>
                <a:latin typeface="+mn-lt"/>
                <a:ea typeface="+mn-ea"/>
                <a:cs typeface="+mn-cs"/>
              </a:rPr>
              <a:t>Marchand-</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Nancy E., Slocum, Timothy A., </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Ronald C.. </a:t>
            </a:r>
            <a:r>
              <a:rPr lang="en-US" sz="1100" u="sng" kern="1200" dirty="0">
                <a:solidFill>
                  <a:schemeClr val="tx1"/>
                </a:solidFill>
                <a:latin typeface="+mn-lt"/>
                <a:ea typeface="+mn-ea"/>
                <a:cs typeface="+mn-cs"/>
              </a:rPr>
              <a:t>Introduction to Direct Instruction</a:t>
            </a:r>
            <a:r>
              <a:rPr lang="en-US" sz="1100" kern="1200" dirty="0">
                <a:solidFill>
                  <a:schemeClr val="tx1"/>
                </a:solidFill>
                <a:latin typeface="+mn-lt"/>
                <a:ea typeface="+mn-ea"/>
                <a:cs typeface="+mn-cs"/>
              </a:rPr>
              <a:t>. Pearson, Boston. 2004. 17-18.</a:t>
            </a:r>
          </a:p>
        </p:txBody>
      </p:sp>
      <p:pic>
        <p:nvPicPr>
          <p:cNvPr id="4" name="Google Shape;98;g8a90e8a182_0_10" descr="A picture containing food&#10;&#10;Description automatically generated">
            <a:extLst>
              <a:ext uri="{FF2B5EF4-FFF2-40B4-BE49-F238E27FC236}">
                <a16:creationId xmlns:a16="http://schemas.microsoft.com/office/drawing/2014/main" id="{8ADFECFF-0D2A-4A81-B58A-047C19102102}"/>
              </a:ext>
            </a:extLst>
          </p:cNvPr>
          <p:cNvPicPr preferRelativeResize="0"/>
          <p:nvPr/>
        </p:nvPicPr>
        <p:blipFill rotWithShape="1">
          <a:blip r:embed="rId2">
            <a:alphaModFix/>
          </a:blip>
          <a:srcRect/>
          <a:stretch/>
        </p:blipFill>
        <p:spPr>
          <a:xfrm>
            <a:off x="10020300" y="522128"/>
            <a:ext cx="1333500" cy="7867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4400" kern="1200">
                <a:solidFill>
                  <a:srgbClr val="FFFFFF"/>
                </a:solidFill>
                <a:latin typeface="+mj-lt"/>
                <a:ea typeface="+mj-ea"/>
                <a:cs typeface="+mj-cs"/>
              </a:rPr>
              <a:t>Mastery Learning: What is it?</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770" name="Rectangle 2"/>
          <p:cNvSpPr>
            <a:spLocks noGrp="1" noChangeArrowheads="1"/>
          </p:cNvSpPr>
          <p:nvPr>
            <p:ph type="subTitle" idx="1"/>
          </p:nvPr>
        </p:nvSpPr>
        <p:spPr>
          <a:xfrm>
            <a:off x="4359759" y="953293"/>
            <a:ext cx="6906491" cy="5585619"/>
          </a:xfrm>
        </p:spPr>
        <p:txBody>
          <a:bodyPr spcFirstLastPara="1" vert="horz" lIns="91440" tIns="45720" rIns="91440" bIns="45720" rtlCol="0" anchor="ctr" anchorCtr="0">
            <a:normAutofit/>
          </a:bodyPr>
          <a:lstStyle/>
          <a:p>
            <a:pPr lvl="1" indent="-228600" algn="l">
              <a:spcBef>
                <a:spcPct val="0"/>
              </a:spcBef>
              <a:spcAft>
                <a:spcPts val="600"/>
              </a:spcAft>
              <a:buClr>
                <a:srgbClr val="000000"/>
              </a:buClr>
              <a:buFont typeface="Arial" panose="020B0604020202020204" pitchFamily="34" charset="0"/>
              <a:buChar char="•"/>
            </a:pPr>
            <a:r>
              <a:rPr lang="en-US" kern="1200" dirty="0">
                <a:solidFill>
                  <a:schemeClr val="tx1"/>
                </a:solidFill>
                <a:latin typeface="+mn-lt"/>
                <a:ea typeface="+mn-ea"/>
                <a:cs typeface="+mn-cs"/>
              </a:rPr>
              <a:t>Systematic instructional approaches that include the following teaching activities:</a:t>
            </a:r>
          </a:p>
          <a:p>
            <a:pPr marL="771525" lvl="2" indent="-228600" algn="l">
              <a:spcBef>
                <a:spcPct val="0"/>
              </a:spcBef>
              <a:spcAft>
                <a:spcPts val="600"/>
              </a:spcAft>
              <a:buClr>
                <a:srgbClr val="000000"/>
              </a:buClr>
              <a:buSzPct val="80000"/>
              <a:buFont typeface="Arial" panose="020B0604020202020204" pitchFamily="34" charset="0"/>
              <a:buChar char="•"/>
            </a:pPr>
            <a:r>
              <a:rPr lang="en-US" sz="2000" kern="1200" dirty="0">
                <a:solidFill>
                  <a:schemeClr val="tx1"/>
                </a:solidFill>
                <a:latin typeface="+mn-lt"/>
                <a:ea typeface="+mn-ea"/>
                <a:cs typeface="+mn-cs"/>
              </a:rPr>
              <a:t>Diagnosis: accurate predicting a student’s future performance based upon present and past performance</a:t>
            </a:r>
          </a:p>
          <a:p>
            <a:pPr marL="771525" lvl="2" indent="-228600" algn="l">
              <a:spcBef>
                <a:spcPct val="0"/>
              </a:spcBef>
              <a:spcAft>
                <a:spcPts val="600"/>
              </a:spcAft>
              <a:buClr>
                <a:srgbClr val="000000"/>
              </a:buClr>
              <a:buSzPct val="80000"/>
              <a:buFont typeface="Arial" panose="020B0604020202020204" pitchFamily="34" charset="0"/>
              <a:buChar char="•"/>
            </a:pPr>
            <a:r>
              <a:rPr lang="en-US" sz="2000" kern="1200" dirty="0">
                <a:solidFill>
                  <a:schemeClr val="tx1"/>
                </a:solidFill>
                <a:latin typeface="+mn-lt"/>
                <a:ea typeface="+mn-ea"/>
                <a:cs typeface="+mn-cs"/>
              </a:rPr>
              <a:t>Prescription: providing appropriate tasks for student based upon the diagnosis</a:t>
            </a:r>
          </a:p>
          <a:p>
            <a:pPr marL="771525" lvl="2" indent="-228600" algn="l">
              <a:spcBef>
                <a:spcPct val="0"/>
              </a:spcBef>
              <a:spcAft>
                <a:spcPts val="600"/>
              </a:spcAft>
              <a:buClr>
                <a:srgbClr val="000000"/>
              </a:buClr>
              <a:buSzPct val="80000"/>
              <a:buFont typeface="Arial" panose="020B0604020202020204" pitchFamily="34" charset="0"/>
              <a:buChar char="•"/>
            </a:pPr>
            <a:r>
              <a:rPr lang="en-US" sz="2000" kern="1200" dirty="0">
                <a:solidFill>
                  <a:schemeClr val="tx1"/>
                </a:solidFill>
                <a:latin typeface="+mn-lt"/>
                <a:ea typeface="+mn-ea"/>
                <a:cs typeface="+mn-cs"/>
              </a:rPr>
              <a:t>Orientation: clarifying each learning task for a student (what is to be learned and how it is to be learned)</a:t>
            </a:r>
          </a:p>
          <a:p>
            <a:pPr marL="771525" lvl="2" indent="-228600" algn="l">
              <a:spcBef>
                <a:spcPct val="0"/>
              </a:spcBef>
              <a:spcAft>
                <a:spcPts val="600"/>
              </a:spcAft>
              <a:buClr>
                <a:srgbClr val="000000"/>
              </a:buClr>
              <a:buSzPct val="80000"/>
              <a:buFont typeface="Arial" panose="020B0604020202020204" pitchFamily="34" charset="0"/>
              <a:buChar char="•"/>
            </a:pPr>
            <a:r>
              <a:rPr lang="en-US" sz="2000" kern="1200" dirty="0">
                <a:solidFill>
                  <a:schemeClr val="tx1"/>
                </a:solidFill>
                <a:latin typeface="+mn-lt"/>
                <a:ea typeface="+mn-ea"/>
                <a:cs typeface="+mn-cs"/>
              </a:rPr>
              <a:t>Feedback: consistently providing information to the student regarding his/her progress on a task</a:t>
            </a:r>
          </a:p>
          <a:p>
            <a:pPr marL="771525" lvl="2" indent="-228600" algn="l">
              <a:spcBef>
                <a:spcPct val="0"/>
              </a:spcBef>
              <a:spcAft>
                <a:spcPts val="600"/>
              </a:spcAft>
              <a:buClr>
                <a:srgbClr val="000000"/>
              </a:buClr>
              <a:buSzPct val="80000"/>
              <a:buFont typeface="Arial" panose="020B0604020202020204" pitchFamily="34" charset="0"/>
              <a:buChar char="•"/>
            </a:pPr>
            <a:r>
              <a:rPr lang="en-US" sz="2000" kern="1200" dirty="0">
                <a:solidFill>
                  <a:schemeClr val="tx1"/>
                </a:solidFill>
                <a:latin typeface="+mn-lt"/>
                <a:ea typeface="+mn-ea"/>
                <a:cs typeface="+mn-cs"/>
              </a:rPr>
              <a:t>Correction: providing supplemental instruction for a student when insufficient learning occurs</a:t>
            </a:r>
          </a:p>
          <a:p>
            <a:pPr marL="542925" lvl="2" indent="0" algn="l">
              <a:spcBef>
                <a:spcPct val="0"/>
              </a:spcBef>
              <a:spcAft>
                <a:spcPts val="600"/>
              </a:spcAft>
              <a:buClr>
                <a:srgbClr val="000000"/>
              </a:buClr>
              <a:buSzPct val="80000"/>
            </a:pPr>
            <a:endParaRPr lang="en-US" kern="1200" dirty="0">
              <a:solidFill>
                <a:schemeClr val="tx1"/>
              </a:solidFill>
              <a:latin typeface="+mn-lt"/>
              <a:ea typeface="+mn-ea"/>
              <a:cs typeface="+mn-cs"/>
            </a:endParaRPr>
          </a:p>
          <a:p>
            <a:pPr marL="542925" lvl="2" indent="0" algn="l">
              <a:spcBef>
                <a:spcPct val="0"/>
              </a:spcBef>
              <a:spcAft>
                <a:spcPts val="600"/>
              </a:spcAft>
              <a:buClr>
                <a:srgbClr val="000000"/>
              </a:buClr>
              <a:buSzPct val="80000"/>
            </a:pPr>
            <a:r>
              <a:rPr lang="en-US" sz="1100" kern="1200" dirty="0">
                <a:solidFill>
                  <a:schemeClr val="tx1"/>
                </a:solidFill>
                <a:latin typeface="+mn-lt"/>
                <a:ea typeface="+mn-ea"/>
                <a:cs typeface="+mn-cs"/>
              </a:rPr>
              <a:t>Technical Report No. 5 produced for the National Center to Improve the Tools of Educators, University of Oregon. </a:t>
            </a:r>
            <a:r>
              <a:rPr lang="en-US" sz="1100" u="sng" kern="1200" dirty="0">
                <a:solidFill>
                  <a:schemeClr val="tx1"/>
                </a:solidFill>
                <a:latin typeface="+mn-lt"/>
                <a:ea typeface="+mn-ea"/>
                <a:cs typeface="+mn-cs"/>
              </a:rPr>
              <a:t>Research Synthesis of Effective Teaching Principles and the Design of Quality Tools for Educators</a:t>
            </a:r>
            <a:r>
              <a:rPr lang="en-US" sz="1100" kern="1200" dirty="0">
                <a:solidFill>
                  <a:schemeClr val="tx1"/>
                </a:solidFill>
                <a:latin typeface="+mn-lt"/>
                <a:ea typeface="+mn-ea"/>
                <a:cs typeface="+mn-cs"/>
              </a:rPr>
              <a:t>. Ellis, Edwin S. Worthington, Lou Anne. January 13, 1994.</a:t>
            </a:r>
          </a:p>
          <a:p>
            <a:pPr marL="771525" lvl="2" indent="-228600" algn="l">
              <a:spcBef>
                <a:spcPct val="0"/>
              </a:spcBef>
              <a:spcAft>
                <a:spcPts val="600"/>
              </a:spcAft>
              <a:buClr>
                <a:srgbClr val="000000"/>
              </a:buClr>
              <a:buFont typeface="Arial" panose="020B0604020202020204" pitchFamily="34" charset="0"/>
              <a:buChar char="•"/>
            </a:pPr>
            <a:endParaRPr lang="en-US" kern="1200" dirty="0">
              <a:solidFill>
                <a:schemeClr val="tx1"/>
              </a:solidFill>
              <a:latin typeface="+mn-lt"/>
              <a:ea typeface="+mn-ea"/>
              <a:cs typeface="+mn-cs"/>
            </a:endParaRPr>
          </a:p>
        </p:txBody>
      </p:sp>
      <p:pic>
        <p:nvPicPr>
          <p:cNvPr id="4" name="Google Shape;98;g8a90e8a182_0_10" descr="A picture containing food&#10;&#10;Description automatically generated">
            <a:extLst>
              <a:ext uri="{FF2B5EF4-FFF2-40B4-BE49-F238E27FC236}">
                <a16:creationId xmlns:a16="http://schemas.microsoft.com/office/drawing/2014/main" id="{C1B04753-F60C-46D3-BAA4-95D69179AC9D}"/>
              </a:ext>
            </a:extLst>
          </p:cNvPr>
          <p:cNvPicPr preferRelativeResize="0"/>
          <p:nvPr/>
        </p:nvPicPr>
        <p:blipFill rotWithShape="1">
          <a:blip r:embed="rId2">
            <a:alphaModFix/>
          </a:blip>
          <a:srcRect/>
          <a:stretch/>
        </p:blipFill>
        <p:spPr>
          <a:xfrm>
            <a:off x="10687049" y="47592"/>
            <a:ext cx="1333500" cy="7867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4400" kern="1200">
                <a:solidFill>
                  <a:srgbClr val="FFFFFF"/>
                </a:solidFill>
                <a:latin typeface="+mj-lt"/>
                <a:ea typeface="+mj-ea"/>
                <a:cs typeface="+mj-cs"/>
              </a:rPr>
              <a:t>Sequencing of Skills</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794" name="Rectangle 2"/>
          <p:cNvSpPr>
            <a:spLocks noGrp="1" noChangeArrowheads="1"/>
          </p:cNvSpPr>
          <p:nvPr>
            <p:ph type="subTitle" idx="1"/>
          </p:nvPr>
        </p:nvSpPr>
        <p:spPr>
          <a:xfrm>
            <a:off x="4097156" y="1150406"/>
            <a:ext cx="6906491" cy="5585619"/>
          </a:xfrm>
        </p:spPr>
        <p:txBody>
          <a:bodyPr spcFirstLastPara="1" vert="horz" lIns="91440" tIns="45720" rIns="91440" bIns="45720" rtlCol="0" anchor="ctr" anchorCtr="0">
            <a:normAutofit/>
          </a:bodyPr>
          <a:lstStyle/>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Prerequisite skills for a strategy should be taught before the strategy itself.</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Instances consistent with the strategy should be taught before the exceptions</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Easy skills should be taught before more difficult skills.</a:t>
            </a:r>
          </a:p>
          <a:p>
            <a:pPr lvl="1" indent="-228600" algn="l">
              <a:spcBef>
                <a:spcPct val="0"/>
              </a:spcBef>
              <a:spcAft>
                <a:spcPts val="600"/>
              </a:spcAft>
              <a:buClr>
                <a:srgbClr val="000000"/>
              </a:buClr>
              <a:buFont typeface="Arial" panose="020B0604020202020204" pitchFamily="34" charset="0"/>
              <a:buChar char="•"/>
            </a:pPr>
            <a:r>
              <a:rPr lang="en-US" sz="3200" kern="1200" dirty="0">
                <a:solidFill>
                  <a:schemeClr val="tx1"/>
                </a:solidFill>
                <a:latin typeface="+mn-lt"/>
                <a:ea typeface="+mn-ea"/>
                <a:cs typeface="+mn-cs"/>
              </a:rPr>
              <a:t>Strategies and information that are likely to be confused should be separated in the sequence.</a:t>
            </a:r>
          </a:p>
        </p:txBody>
      </p:sp>
      <p:pic>
        <p:nvPicPr>
          <p:cNvPr id="4" name="Google Shape;98;g8a90e8a182_0_10" descr="A picture containing food&#10;&#10;Description automatically generated">
            <a:extLst>
              <a:ext uri="{FF2B5EF4-FFF2-40B4-BE49-F238E27FC236}">
                <a16:creationId xmlns:a16="http://schemas.microsoft.com/office/drawing/2014/main" id="{1F208872-6C70-460C-A098-D91D93BD837F}"/>
              </a:ext>
            </a:extLst>
          </p:cNvPr>
          <p:cNvPicPr preferRelativeResize="0"/>
          <p:nvPr/>
        </p:nvPicPr>
        <p:blipFill rotWithShape="1">
          <a:blip r:embed="rId2">
            <a:alphaModFix/>
          </a:blip>
          <a:srcRect/>
          <a:stretch/>
        </p:blipFill>
        <p:spPr>
          <a:xfrm>
            <a:off x="10020300" y="522128"/>
            <a:ext cx="1333500" cy="786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945482" y="552787"/>
            <a:ext cx="8758238" cy="697370"/>
          </a:xfrm>
          <a:prstGeom prst="rect">
            <a:avLst/>
          </a:prstGeom>
          <a:noFill/>
          <a:ln w="9525">
            <a:noFill/>
            <a:miter lim="800000"/>
            <a:headEnd/>
            <a:tailEnd/>
          </a:ln>
          <a:effectLst/>
        </p:spPr>
        <p:txBody>
          <a:bodyPr lIns="0" tIns="0" rIns="0" bIns="0" anchor="b">
            <a:spAutoFit/>
          </a:bodyPr>
          <a:lstStyle/>
          <a:p>
            <a:pPr algn="ctr">
              <a:lnSpc>
                <a:spcPct val="95000"/>
              </a:lnSpc>
            </a:pPr>
            <a:r>
              <a:rPr lang="en-US" sz="4770" b="1">
                <a:solidFill>
                  <a:srgbClr val="5490A8"/>
                </a:solidFill>
                <a:latin typeface="Arial" pitchFamily="34" charset="0"/>
              </a:rPr>
              <a:t>EFFECTIVE INSTRUCTION</a:t>
            </a:r>
          </a:p>
        </p:txBody>
      </p:sp>
      <p:pic>
        <p:nvPicPr>
          <p:cNvPr id="34821" name="Picture 5"/>
          <p:cNvPicPr>
            <a:picLocks noChangeAspect="1" noChangeArrowheads="1"/>
          </p:cNvPicPr>
          <p:nvPr/>
        </p:nvPicPr>
        <p:blipFill>
          <a:blip r:embed="rId2" cstate="print"/>
          <a:srcRect/>
          <a:stretch>
            <a:fillRect/>
          </a:stretch>
        </p:blipFill>
        <p:spPr bwMode="auto">
          <a:xfrm>
            <a:off x="2621280" y="1814513"/>
            <a:ext cx="5699284" cy="4753452"/>
          </a:xfrm>
          <a:prstGeom prst="rect">
            <a:avLst/>
          </a:prstGeom>
          <a:noFill/>
        </p:spPr>
      </p:pic>
      <p:sp>
        <p:nvSpPr>
          <p:cNvPr id="34822" name="Text Box 6"/>
          <p:cNvSpPr txBox="1">
            <a:spLocks noChangeArrowheads="1"/>
          </p:cNvSpPr>
          <p:nvPr/>
        </p:nvSpPr>
        <p:spPr bwMode="auto">
          <a:xfrm>
            <a:off x="2844165" y="1920240"/>
            <a:ext cx="5469255" cy="3710246"/>
          </a:xfrm>
          <a:prstGeom prst="rect">
            <a:avLst/>
          </a:prstGeom>
          <a:noFill/>
          <a:ln w="9525">
            <a:noFill/>
            <a:miter lim="800000"/>
            <a:headEnd/>
            <a:tailEnd/>
          </a:ln>
          <a:effectLst/>
        </p:spPr>
        <p:txBody>
          <a:bodyPr lIns="0" tIns="0" rIns="0" bIns="0">
            <a:spAutoFit/>
          </a:bodyPr>
          <a:lstStyle/>
          <a:p>
            <a:pPr>
              <a:lnSpc>
                <a:spcPct val="95000"/>
              </a:lnSpc>
            </a:pPr>
            <a:r>
              <a:rPr lang="en-US" sz="2430" b="1">
                <a:latin typeface="Arial" pitchFamily="34" charset="0"/>
              </a:rPr>
              <a:t>1.</a:t>
            </a:r>
            <a:r>
              <a:rPr lang="en-US" sz="2430" b="1">
                <a:solidFill>
                  <a:srgbClr val="0033CC"/>
                </a:solidFill>
                <a:latin typeface="Arial" pitchFamily="34" charset="0"/>
              </a:rPr>
              <a:t> </a:t>
            </a:r>
            <a:r>
              <a:rPr lang="en-US" sz="3600" b="1">
                <a:solidFill>
                  <a:srgbClr val="FF3300"/>
                </a:solidFill>
                <a:latin typeface="Arial" pitchFamily="34" charset="0"/>
              </a:rPr>
              <a:t>I DO</a:t>
            </a:r>
            <a:endParaRPr lang="en-US" sz="1260"/>
          </a:p>
          <a:p>
            <a:pPr>
              <a:lnSpc>
                <a:spcPct val="95000"/>
              </a:lnSpc>
            </a:pPr>
            <a:r>
              <a:rPr lang="en-US" sz="2430" b="1">
                <a:latin typeface="Arial" pitchFamily="34" charset="0"/>
              </a:rPr>
              <a:t>Demonstrate</a:t>
            </a:r>
            <a:r>
              <a:rPr lang="en-US" sz="2430" b="1">
                <a:solidFill>
                  <a:srgbClr val="0033CC"/>
                </a:solidFill>
                <a:latin typeface="Arial" pitchFamily="34" charset="0"/>
              </a:rPr>
              <a:t> </a:t>
            </a:r>
            <a:endParaRPr lang="en-US" sz="1260"/>
          </a:p>
          <a:p>
            <a:pPr>
              <a:lnSpc>
                <a:spcPct val="95000"/>
              </a:lnSpc>
            </a:pPr>
            <a:r>
              <a:rPr lang="en-US" sz="2430">
                <a:latin typeface="Arial" pitchFamily="34" charset="0"/>
              </a:rPr>
              <a:t> </a:t>
            </a:r>
            <a:endParaRPr lang="en-US" sz="1260"/>
          </a:p>
          <a:p>
            <a:pPr>
              <a:lnSpc>
                <a:spcPct val="95000"/>
              </a:lnSpc>
            </a:pPr>
            <a:r>
              <a:rPr lang="en-US" sz="2430" b="1">
                <a:latin typeface="Arial" pitchFamily="34" charset="0"/>
              </a:rPr>
              <a:t>2</a:t>
            </a:r>
            <a:r>
              <a:rPr lang="en-US" sz="2430" b="1">
                <a:solidFill>
                  <a:srgbClr val="0033CC"/>
                </a:solidFill>
                <a:latin typeface="Arial" pitchFamily="34" charset="0"/>
              </a:rPr>
              <a:t>.</a:t>
            </a:r>
            <a:r>
              <a:rPr lang="en-US" sz="3150" b="1">
                <a:solidFill>
                  <a:srgbClr val="FF0066"/>
                </a:solidFill>
                <a:latin typeface="Arial" pitchFamily="34" charset="0"/>
              </a:rPr>
              <a:t> </a:t>
            </a:r>
            <a:r>
              <a:rPr lang="en-US" sz="3600" b="1">
                <a:solidFill>
                  <a:srgbClr val="FF3300"/>
                </a:solidFill>
                <a:latin typeface="Arial" pitchFamily="34" charset="0"/>
              </a:rPr>
              <a:t>WE DO</a:t>
            </a:r>
            <a:endParaRPr lang="en-US" sz="1260"/>
          </a:p>
          <a:p>
            <a:pPr>
              <a:lnSpc>
                <a:spcPct val="95000"/>
              </a:lnSpc>
            </a:pPr>
            <a:r>
              <a:rPr lang="en-US" sz="2430" b="1">
                <a:latin typeface="Arial" pitchFamily="34" charset="0"/>
              </a:rPr>
              <a:t>Guided practice</a:t>
            </a:r>
            <a:endParaRPr lang="en-US" sz="1260"/>
          </a:p>
          <a:p>
            <a:pPr>
              <a:lnSpc>
                <a:spcPct val="95000"/>
              </a:lnSpc>
            </a:pPr>
            <a:r>
              <a:rPr lang="en-US" sz="2430" b="1">
                <a:latin typeface="Arial" pitchFamily="34" charset="0"/>
              </a:rPr>
              <a:t>*High guided practice</a:t>
            </a:r>
            <a:endParaRPr lang="en-US" sz="1260"/>
          </a:p>
          <a:p>
            <a:pPr>
              <a:lnSpc>
                <a:spcPct val="95000"/>
              </a:lnSpc>
            </a:pPr>
            <a:r>
              <a:rPr lang="en-US" sz="2430" b="1">
                <a:latin typeface="Arial" pitchFamily="34" charset="0"/>
              </a:rPr>
              <a:t>*Low guided practice</a:t>
            </a:r>
            <a:endParaRPr lang="en-US" sz="1260"/>
          </a:p>
          <a:p>
            <a:pPr>
              <a:lnSpc>
                <a:spcPct val="95000"/>
              </a:lnSpc>
            </a:pPr>
            <a:r>
              <a:rPr lang="en-US" sz="2430" b="1">
                <a:latin typeface="Arial" pitchFamily="34" charset="0"/>
              </a:rPr>
              <a:t>3.</a:t>
            </a:r>
            <a:r>
              <a:rPr lang="en-US" sz="2430" b="1">
                <a:solidFill>
                  <a:srgbClr val="000099"/>
                </a:solidFill>
                <a:latin typeface="Arial" pitchFamily="34" charset="0"/>
              </a:rPr>
              <a:t> </a:t>
            </a:r>
            <a:r>
              <a:rPr lang="en-US" sz="3600" b="1">
                <a:solidFill>
                  <a:srgbClr val="FF3300"/>
                </a:solidFill>
                <a:latin typeface="Arial" pitchFamily="34" charset="0"/>
              </a:rPr>
              <a:t>YOU DO</a:t>
            </a:r>
            <a:endParaRPr lang="en-US" sz="1260"/>
          </a:p>
          <a:p>
            <a:pPr>
              <a:lnSpc>
                <a:spcPct val="95000"/>
              </a:lnSpc>
            </a:pPr>
            <a:r>
              <a:rPr lang="en-US" sz="2430" b="1">
                <a:latin typeface="Arial" pitchFamily="34" charset="0"/>
              </a:rPr>
              <a:t>Independent practice</a:t>
            </a:r>
          </a:p>
        </p:txBody>
      </p:sp>
      <p:pic>
        <p:nvPicPr>
          <p:cNvPr id="34823" name="Picture 7"/>
          <p:cNvPicPr>
            <a:picLocks noChangeAspect="1" noChangeArrowheads="1"/>
          </p:cNvPicPr>
          <p:nvPr/>
        </p:nvPicPr>
        <p:blipFill>
          <a:blip r:embed="rId3" cstate="print"/>
          <a:srcRect/>
          <a:stretch>
            <a:fillRect/>
          </a:stretch>
        </p:blipFill>
        <p:spPr bwMode="auto">
          <a:xfrm>
            <a:off x="8580597" y="2743200"/>
            <a:ext cx="1561623" cy="2888933"/>
          </a:xfrm>
          <a:prstGeom prst="rect">
            <a:avLst/>
          </a:prstGeom>
          <a:noFill/>
        </p:spPr>
      </p:pic>
      <p:sp>
        <p:nvSpPr>
          <p:cNvPr id="34824" name="Text Box 8"/>
          <p:cNvSpPr txBox="1">
            <a:spLocks noChangeArrowheads="1"/>
          </p:cNvSpPr>
          <p:nvPr/>
        </p:nvSpPr>
        <p:spPr bwMode="auto">
          <a:xfrm>
            <a:off x="8660607" y="2743200"/>
            <a:ext cx="1671638" cy="2486578"/>
          </a:xfrm>
          <a:prstGeom prst="rect">
            <a:avLst/>
          </a:prstGeom>
          <a:noFill/>
          <a:ln w="9525">
            <a:noFill/>
            <a:miter lim="800000"/>
            <a:headEnd/>
            <a:tailEnd/>
          </a:ln>
          <a:effectLst/>
        </p:spPr>
        <p:txBody>
          <a:bodyPr lIns="0" tIns="0" rIns="0" bIns="0">
            <a:spAutoFit/>
          </a:bodyPr>
          <a:lstStyle/>
          <a:p>
            <a:pPr>
              <a:lnSpc>
                <a:spcPct val="95000"/>
              </a:lnSpc>
            </a:pPr>
            <a:endParaRPr lang="en-US" sz="2430" b="1">
              <a:solidFill>
                <a:srgbClr val="000099"/>
              </a:solidFill>
              <a:latin typeface="Arial" pitchFamily="34" charset="0"/>
            </a:endParaRPr>
          </a:p>
          <a:p>
            <a:pPr>
              <a:lnSpc>
                <a:spcPct val="95000"/>
              </a:lnSpc>
            </a:pPr>
            <a:r>
              <a:rPr lang="en-US" sz="2430" b="1">
                <a:latin typeface="Arial" pitchFamily="34" charset="0"/>
              </a:rPr>
              <a:t>1. Model</a:t>
            </a:r>
            <a:endParaRPr lang="en-US" sz="1260"/>
          </a:p>
          <a:p>
            <a:pPr>
              <a:lnSpc>
                <a:spcPct val="95000"/>
              </a:lnSpc>
            </a:pPr>
            <a:endParaRPr lang="en-US" sz="2430" b="1">
              <a:latin typeface="Arial" pitchFamily="34" charset="0"/>
            </a:endParaRPr>
          </a:p>
          <a:p>
            <a:pPr>
              <a:lnSpc>
                <a:spcPct val="95000"/>
              </a:lnSpc>
            </a:pPr>
            <a:r>
              <a:rPr lang="en-US" sz="2430" b="1">
                <a:latin typeface="Arial" pitchFamily="34" charset="0"/>
              </a:rPr>
              <a:t>2. Lead</a:t>
            </a:r>
            <a:endParaRPr lang="en-US" sz="1260"/>
          </a:p>
          <a:p>
            <a:pPr>
              <a:lnSpc>
                <a:spcPct val="95000"/>
              </a:lnSpc>
            </a:pPr>
            <a:endParaRPr lang="en-US" sz="2430" b="1">
              <a:latin typeface="Arial" pitchFamily="34" charset="0"/>
            </a:endParaRPr>
          </a:p>
          <a:p>
            <a:pPr>
              <a:lnSpc>
                <a:spcPct val="95000"/>
              </a:lnSpc>
            </a:pPr>
            <a:r>
              <a:rPr lang="en-US" sz="2430" b="1">
                <a:latin typeface="Arial" pitchFamily="34" charset="0"/>
              </a:rPr>
              <a:t>3. Test</a:t>
            </a:r>
            <a:endParaRPr lang="en-US" sz="1260"/>
          </a:p>
          <a:p>
            <a:pPr>
              <a:lnSpc>
                <a:spcPct val="95000"/>
              </a:lnSpc>
            </a:pPr>
            <a:endParaRPr lang="en-US" sz="2430" b="1">
              <a:latin typeface="Arial" pitchFamily="34" charset="0"/>
            </a:endParaRPr>
          </a:p>
        </p:txBody>
      </p:sp>
      <p:pic>
        <p:nvPicPr>
          <p:cNvPr id="7" name="Google Shape;98;g8a90e8a182_0_10" descr="A picture containing food&#10;&#10;Description automatically generated">
            <a:extLst>
              <a:ext uri="{FF2B5EF4-FFF2-40B4-BE49-F238E27FC236}">
                <a16:creationId xmlns:a16="http://schemas.microsoft.com/office/drawing/2014/main" id="{332638A7-DC92-4403-9830-896579220E48}"/>
              </a:ext>
            </a:extLst>
          </p:cNvPr>
          <p:cNvPicPr preferRelativeResize="0"/>
          <p:nvPr/>
        </p:nvPicPr>
        <p:blipFill rotWithShape="1">
          <a:blip r:embed="rId4">
            <a:alphaModFix/>
          </a:blip>
          <a:srcRect/>
          <a:stretch/>
        </p:blipFill>
        <p:spPr>
          <a:xfrm>
            <a:off x="10458044" y="159404"/>
            <a:ext cx="1333500" cy="7867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1"/>
          <p:cNvSpPr>
            <a:spLocks noGrp="1" noChangeArrowheads="1"/>
          </p:cNvSpPr>
          <p:nvPr>
            <p:ph type="ctrTitle"/>
          </p:nvPr>
        </p:nvSpPr>
        <p:spPr>
          <a:xfrm>
            <a:off x="686834" y="1153572"/>
            <a:ext cx="3200400" cy="4461163"/>
          </a:xfrm>
        </p:spPr>
        <p:txBody>
          <a:bodyPr spcFirstLastPara="1" vert="horz" lIns="91440" tIns="45720" rIns="91440" bIns="45720" rtlCol="0" anchor="ctr" anchorCtr="0">
            <a:normAutofit/>
          </a:bodyPr>
          <a:lstStyle/>
          <a:p>
            <a:pPr algn="l">
              <a:spcBef>
                <a:spcPct val="0"/>
              </a:spcBef>
            </a:pPr>
            <a:r>
              <a:rPr lang="en-US" sz="3700" kern="1200">
                <a:solidFill>
                  <a:srgbClr val="FFFFFF"/>
                </a:solidFill>
                <a:latin typeface="+mj-lt"/>
                <a:ea typeface="+mj-ea"/>
                <a:cs typeface="+mj-cs"/>
              </a:rPr>
              <a:t>Five principles for sequencing and ordering examples to communicate clearly</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842" name="Rectangle 2"/>
          <p:cNvSpPr>
            <a:spLocks noGrp="1" noChangeArrowheads="1"/>
          </p:cNvSpPr>
          <p:nvPr>
            <p:ph type="subTitle" idx="1"/>
          </p:nvPr>
        </p:nvSpPr>
        <p:spPr>
          <a:xfrm>
            <a:off x="4437580" y="1003846"/>
            <a:ext cx="6906491" cy="5585619"/>
          </a:xfrm>
        </p:spPr>
        <p:txBody>
          <a:bodyPr spcFirstLastPara="1" vert="horz" lIns="91440" tIns="45720" rIns="91440" bIns="45720" rtlCol="0" anchor="ctr" anchorCtr="0">
            <a:normAutofit/>
          </a:bodyPr>
          <a:lstStyle/>
          <a:p>
            <a:pPr lvl="1" indent="-228600" algn="l">
              <a:spcBef>
                <a:spcPct val="0"/>
              </a:spcBef>
              <a:spcAft>
                <a:spcPts val="600"/>
              </a:spcAft>
              <a:buClr>
                <a:srgbClr val="000000"/>
              </a:buClr>
              <a:buFont typeface="Arial" panose="020B0604020202020204" pitchFamily="34" charset="0"/>
              <a:buChar char="•"/>
            </a:pPr>
            <a:r>
              <a:rPr lang="en-US" sz="3200" b="1" i="1" u="sng" kern="1200" dirty="0">
                <a:solidFill>
                  <a:schemeClr val="tx1"/>
                </a:solidFill>
                <a:latin typeface="+mn-lt"/>
                <a:ea typeface="+mn-ea"/>
                <a:cs typeface="+mn-cs"/>
              </a:rPr>
              <a:t>The wording principle</a:t>
            </a:r>
            <a:r>
              <a:rPr lang="en-US" sz="3200" kern="1200" dirty="0">
                <a:solidFill>
                  <a:schemeClr val="tx1"/>
                </a:solidFill>
                <a:latin typeface="+mn-lt"/>
                <a:ea typeface="+mn-ea"/>
                <a:cs typeface="+mn-cs"/>
              </a:rPr>
              <a:t>: Use the same wording on all items. This helps students focus attention to details of the examples by reducing distraction or confusion</a:t>
            </a: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marL="685800" lvl="1" indent="0" algn="l">
              <a:spcBef>
                <a:spcPct val="0"/>
              </a:spcBef>
              <a:spcAft>
                <a:spcPts val="600"/>
              </a:spcAft>
              <a:buClr>
                <a:srgbClr val="000000"/>
              </a:buClr>
            </a:pPr>
            <a:r>
              <a:rPr lang="en-US" sz="1100" kern="1200" dirty="0">
                <a:solidFill>
                  <a:schemeClr val="tx1"/>
                </a:solidFill>
                <a:latin typeface="+mn-lt"/>
                <a:ea typeface="+mn-ea"/>
                <a:cs typeface="+mn-cs"/>
              </a:rPr>
              <a:t>Marchand-</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Nancy E., Slocum, Timothy A., </a:t>
            </a:r>
            <a:r>
              <a:rPr lang="en-US" sz="1100" kern="1200" dirty="0" err="1">
                <a:solidFill>
                  <a:schemeClr val="tx1"/>
                </a:solidFill>
                <a:latin typeface="+mn-lt"/>
                <a:ea typeface="+mn-ea"/>
                <a:cs typeface="+mn-cs"/>
              </a:rPr>
              <a:t>Martella</a:t>
            </a:r>
            <a:r>
              <a:rPr lang="en-US" sz="1100" kern="1200" dirty="0">
                <a:solidFill>
                  <a:schemeClr val="tx1"/>
                </a:solidFill>
                <a:latin typeface="+mn-lt"/>
                <a:ea typeface="+mn-ea"/>
                <a:cs typeface="+mn-cs"/>
              </a:rPr>
              <a:t>, Ronald C.. </a:t>
            </a:r>
            <a:r>
              <a:rPr lang="en-US" sz="1100" u="sng" kern="1200" dirty="0">
                <a:solidFill>
                  <a:schemeClr val="tx1"/>
                </a:solidFill>
                <a:latin typeface="+mn-lt"/>
                <a:ea typeface="+mn-ea"/>
                <a:cs typeface="+mn-cs"/>
              </a:rPr>
              <a:t>Introduction to Direct Instruction</a:t>
            </a:r>
            <a:r>
              <a:rPr lang="en-US" sz="1100" kern="1200" dirty="0">
                <a:solidFill>
                  <a:schemeClr val="tx1"/>
                </a:solidFill>
                <a:latin typeface="+mn-lt"/>
                <a:ea typeface="+mn-ea"/>
                <a:cs typeface="+mn-cs"/>
              </a:rPr>
              <a:t>. Pearson, Boston. 2004. 17-18.</a:t>
            </a:r>
          </a:p>
          <a:p>
            <a:pPr indent="-228600" algn="l">
              <a:spcBef>
                <a:spcPct val="0"/>
              </a:spcBef>
              <a:spcAft>
                <a:spcPts val="600"/>
              </a:spcAft>
              <a:buFont typeface="Arial" panose="020B0604020202020204" pitchFamily="34" charset="0"/>
              <a:buChar char="•"/>
            </a:pPr>
            <a:endParaRPr lang="en-US" kern="1200" dirty="0">
              <a:solidFill>
                <a:schemeClr val="tx1"/>
              </a:solidFill>
              <a:latin typeface="+mn-lt"/>
              <a:ea typeface="+mn-ea"/>
              <a:cs typeface="+mn-cs"/>
            </a:endParaRPr>
          </a:p>
          <a:p>
            <a:pPr indent="-228600" algn="l">
              <a:spcBef>
                <a:spcPct val="0"/>
              </a:spcBef>
              <a:spcAft>
                <a:spcPts val="600"/>
              </a:spcAft>
              <a:buFont typeface="Arial" panose="020B0604020202020204" pitchFamily="34" charset="0"/>
              <a:buChar char="•"/>
            </a:pPr>
            <a:endParaRPr lang="en-US" b="1" i="1" u="sng" kern="1200" dirty="0">
              <a:solidFill>
                <a:schemeClr val="tx1"/>
              </a:solidFill>
              <a:latin typeface="+mn-lt"/>
              <a:ea typeface="+mn-ea"/>
              <a:cs typeface="+mn-cs"/>
            </a:endParaRPr>
          </a:p>
        </p:txBody>
      </p:sp>
      <p:pic>
        <p:nvPicPr>
          <p:cNvPr id="4" name="Google Shape;98;g8a90e8a182_0_10" descr="A picture containing food&#10;&#10;Description automatically generated">
            <a:extLst>
              <a:ext uri="{FF2B5EF4-FFF2-40B4-BE49-F238E27FC236}">
                <a16:creationId xmlns:a16="http://schemas.microsoft.com/office/drawing/2014/main" id="{0C2A2CFE-E954-46AA-8FF5-BB3D25B0B2A3}"/>
              </a:ext>
            </a:extLst>
          </p:cNvPr>
          <p:cNvPicPr preferRelativeResize="0"/>
          <p:nvPr/>
        </p:nvPicPr>
        <p:blipFill rotWithShape="1">
          <a:blip r:embed="rId2">
            <a:alphaModFix/>
          </a:blip>
          <a:srcRect/>
          <a:stretch/>
        </p:blipFill>
        <p:spPr>
          <a:xfrm>
            <a:off x="10467773" y="268535"/>
            <a:ext cx="1333500" cy="78676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1522</Words>
  <Application>Microsoft Office PowerPoint</Application>
  <PresentationFormat>Widescreen</PresentationFormat>
  <Paragraphs>231</Paragraphs>
  <Slides>35</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'Times New Roman'</vt:lpstr>
      <vt:lpstr>Office Theme</vt:lpstr>
      <vt:lpstr>Capabilities for Life Sequencing Skill Instruction: New Skills</vt:lpstr>
      <vt:lpstr>Ultimate Transition Strategy </vt:lpstr>
      <vt:lpstr>PowerPoint Presentation</vt:lpstr>
      <vt:lpstr>Instructional Formats</vt:lpstr>
      <vt:lpstr>Instructional Formats</vt:lpstr>
      <vt:lpstr>Mastery Learning: What is it?</vt:lpstr>
      <vt:lpstr>Sequencing of Skills</vt:lpstr>
      <vt:lpstr>PowerPoint Presentation</vt:lpstr>
      <vt:lpstr>Five principles for sequencing and ordering examples to communicate clearly</vt:lpstr>
      <vt:lpstr>The Wording Principle: YES!</vt:lpstr>
      <vt:lpstr>The Wording Principle: NO!</vt:lpstr>
      <vt:lpstr>The Wording Principle: YES!</vt:lpstr>
      <vt:lpstr>The Wording Principle: NO!</vt:lpstr>
      <vt:lpstr>The Setup Principle</vt:lpstr>
      <vt:lpstr>The Setup Principle</vt:lpstr>
      <vt:lpstr>The Set Up Principle</vt:lpstr>
      <vt:lpstr>The Set Up Principle</vt:lpstr>
      <vt:lpstr>The Set Up Principle</vt:lpstr>
      <vt:lpstr> </vt:lpstr>
      <vt:lpstr>The Difference Principle</vt:lpstr>
      <vt:lpstr>The Difference Principle</vt:lpstr>
      <vt:lpstr>The Difference Principle: Stop</vt:lpstr>
      <vt:lpstr>The Difference Principle</vt:lpstr>
      <vt:lpstr>PowerPoint Presentation</vt:lpstr>
      <vt:lpstr>PowerPoint Presentation</vt:lpstr>
      <vt:lpstr>The Sameness Principle</vt:lpstr>
      <vt:lpstr>PowerPoint Presentation</vt:lpstr>
      <vt:lpstr>PowerPoint Presentation</vt:lpstr>
      <vt:lpstr>PowerPoint Presentation</vt:lpstr>
      <vt:lpstr>The Sameness Principle: Vocabulary</vt:lpstr>
      <vt:lpstr>The Sameness Principle  Yes!     NO!</vt:lpstr>
      <vt:lpstr>PowerPoint Presentation</vt:lpstr>
      <vt:lpstr>The Sameness Principle: Vocabulary</vt:lpstr>
      <vt:lpstr> </vt:lpstr>
      <vt:lpstr>Next Week…Sequencing Instruction: Prompting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Capabilities for Life Sequencing Skill Instruction: New Skills</dc:title>
  <dc:creator>REBECCA CHADWICK</dc:creator>
  <cp:lastModifiedBy>REBECCA CHADWICK</cp:lastModifiedBy>
  <cp:revision>6</cp:revision>
  <dcterms:created xsi:type="dcterms:W3CDTF">2020-06-29T20:13:29Z</dcterms:created>
  <dcterms:modified xsi:type="dcterms:W3CDTF">2020-06-29T20:53:15Z</dcterms:modified>
</cp:coreProperties>
</file>